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70342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630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13888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41415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16576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74092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59126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33645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28360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3201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98965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34073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83910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63057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01753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0253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58392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0560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01339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60507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3195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73608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6446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7588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8351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152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4179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2661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3686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2328" y="-219439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857664" y="0"/>
            <a:ext cx="7336500" cy="1769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200" b="1" dirty="0">
                <a:solidFill>
                  <a:srgbClr val="FF6C00"/>
                </a:solidFill>
                <a:latin typeface="Garamond" panose="02020404030301010803" pitchFamily="18" charset="0"/>
                <a:ea typeface="Montserrat"/>
                <a:cs typeface="Montserrat"/>
                <a:sym typeface="Montserrat"/>
              </a:rPr>
              <a:t>Agente de Contratação e Fiscais de </a:t>
            </a:r>
            <a:r>
              <a:rPr lang="pt-BR" sz="3200" b="1" dirty="0" smtClean="0">
                <a:solidFill>
                  <a:srgbClr val="FF6C00"/>
                </a:solidFill>
                <a:latin typeface="Garamond" panose="02020404030301010803" pitchFamily="18" charset="0"/>
                <a:ea typeface="Montserrat"/>
                <a:cs typeface="Montserrat"/>
                <a:sym typeface="Montserrat"/>
              </a:rPr>
              <a:t>Contratos - </a:t>
            </a:r>
            <a:r>
              <a:rPr lang="pt-BR" sz="3200" dirty="0" smtClean="0">
                <a:solidFill>
                  <a:srgbClr val="FFFFFF"/>
                </a:solidFill>
                <a:latin typeface="Garamond" panose="02020404030301010803" pitchFamily="18" charset="0"/>
              </a:rPr>
              <a:t>Lei 14.133/21</a:t>
            </a:r>
            <a:endParaRPr lang="pt-BR" sz="3200" dirty="0">
              <a:solidFill>
                <a:srgbClr val="FFFFFF"/>
              </a:solidFill>
              <a:latin typeface="Garamond" panose="02020404030301010803" pitchFamily="18" charset="0"/>
            </a:endParaRPr>
          </a:p>
          <a:p>
            <a:pPr lvl="0"/>
            <a:endParaRPr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55372" y="1076884"/>
            <a:ext cx="6704671" cy="3847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Garamond" panose="02020404030301010803" pitchFamily="18" charset="0"/>
              </a:rPr>
              <a:t>Agente de Contratação e Equipe de </a:t>
            </a:r>
            <a:r>
              <a:rPr lang="pt-BR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Apoio</a:t>
            </a:r>
          </a:p>
          <a:p>
            <a:endParaRPr lang="pt-BR" b="1" dirty="0">
              <a:solidFill>
                <a:schemeClr val="bg1"/>
              </a:solidFill>
              <a:latin typeface="Poppins"/>
            </a:endParaRPr>
          </a:p>
          <a:p>
            <a:r>
              <a:rPr lang="pt-BR" b="1" dirty="0" smtClean="0">
                <a:solidFill>
                  <a:srgbClr val="6A7880"/>
                </a:solidFill>
                <a:latin typeface="Garamond" panose="02020404030301010803" pitchFamily="18" charset="0"/>
              </a:rPr>
              <a:t>1 - </a:t>
            </a:r>
            <a:r>
              <a:rPr lang="pt-BR" b="1" dirty="0">
                <a:solidFill>
                  <a:srgbClr val="6A7880"/>
                </a:solidFill>
                <a:latin typeface="Garamond" panose="02020404030301010803" pitchFamily="18" charset="0"/>
              </a:rPr>
              <a:t>Papel de Trabalho do Agente de Contratação e Equipe de Apoio:</a:t>
            </a:r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a) Instrução do processo licitatório e de </a:t>
            </a:r>
            <a:r>
              <a:rPr lang="pt-BR" dirty="0" smtClean="0">
                <a:solidFill>
                  <a:srgbClr val="6A7880"/>
                </a:solidFill>
                <a:latin typeface="Garamond" panose="02020404030301010803" pitchFamily="18" charset="0"/>
              </a:rPr>
              <a:t>contratação direta;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b) Impulsão do procedimento licitatório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c) Tomada de decisões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d) Coordenação do trâmite da licitação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e) Publicações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f) Julgamentos </a:t>
            </a:r>
            <a:endParaRPr lang="pt-BR" dirty="0" smtClean="0">
              <a:solidFill>
                <a:srgbClr val="6A7880"/>
              </a:solidFill>
              <a:latin typeface="Garamond" panose="02020404030301010803" pitchFamily="18" charset="0"/>
            </a:endParaRPr>
          </a:p>
          <a:p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b="1" dirty="0" smtClean="0">
                <a:solidFill>
                  <a:srgbClr val="6A7880"/>
                </a:solidFill>
                <a:latin typeface="Garamond" panose="02020404030301010803" pitchFamily="18" charset="0"/>
              </a:rPr>
              <a:t>2 - </a:t>
            </a:r>
            <a:r>
              <a:rPr lang="pt-BR" b="1" dirty="0">
                <a:solidFill>
                  <a:srgbClr val="6A7880"/>
                </a:solidFill>
                <a:latin typeface="Garamond" panose="02020404030301010803" pitchFamily="18" charset="0"/>
              </a:rPr>
              <a:t>Destaques na Etapa de Planejamento:</a:t>
            </a:r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a) Plano de Contratações Anual-PCA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b) Estudos Técnicos Preliminares-ETP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c) Catálogos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d) Termo de Referência 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e) Projetos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endParaRPr lang="pt-BR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77320" y="407324"/>
            <a:ext cx="858937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b="1" dirty="0">
                <a:latin typeface="Garamond" panose="02020404030301010803" pitchFamily="18" charset="0"/>
              </a:rPr>
              <a:t>§ 3º </a:t>
            </a:r>
            <a:r>
              <a:rPr lang="pt-BR" sz="1600" dirty="0">
                <a:latin typeface="Garamond" panose="02020404030301010803" pitchFamily="18" charset="0"/>
              </a:rPr>
              <a:t>As regras relativas à atuação do agente de contratação e da equipe de apoio, ao funcionamento da comissão de contratação e à atuação de fiscais e gestores de contratos de que trata esta Lei </a:t>
            </a:r>
            <a:r>
              <a:rPr lang="pt-BR" sz="1600" b="1" dirty="0">
                <a:latin typeface="Garamond" panose="02020404030301010803" pitchFamily="18" charset="0"/>
              </a:rPr>
              <a:t>serão estabelecidas em regulamento</a:t>
            </a:r>
            <a:r>
              <a:rPr lang="pt-BR" sz="1600" dirty="0">
                <a:latin typeface="Garamond" panose="02020404030301010803" pitchFamily="18" charset="0"/>
              </a:rPr>
              <a:t>, e deverá ser prevista a possibilidade de eles contarem com o apoio dos órgãos de assessoramento jurídico e de controle interno para o desempenho das funções essenciais à execução do disposto nesta Lei</a:t>
            </a:r>
            <a:r>
              <a:rPr lang="pt-BR" sz="1600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600" b="1" dirty="0" smtClean="0">
              <a:latin typeface="Garamond" panose="02020404030301010803" pitchFamily="18" charset="0"/>
            </a:endParaRPr>
          </a:p>
          <a:p>
            <a:pPr algn="just"/>
            <a:r>
              <a:rPr lang="pt-BR" sz="1600" b="1" dirty="0" smtClean="0">
                <a:latin typeface="Garamond" panose="02020404030301010803" pitchFamily="18" charset="0"/>
              </a:rPr>
              <a:t>§ </a:t>
            </a:r>
            <a:r>
              <a:rPr lang="pt-BR" sz="1600" b="1" dirty="0">
                <a:latin typeface="Garamond" panose="02020404030301010803" pitchFamily="18" charset="0"/>
              </a:rPr>
              <a:t>4º </a:t>
            </a:r>
            <a:r>
              <a:rPr lang="pt-BR" sz="1600" dirty="0">
                <a:latin typeface="Garamond" panose="02020404030301010803" pitchFamily="18" charset="0"/>
              </a:rPr>
              <a:t>Em licitação que envolva </a:t>
            </a:r>
            <a:r>
              <a:rPr lang="pt-BR" sz="1600" b="1" dirty="0">
                <a:latin typeface="Garamond" panose="02020404030301010803" pitchFamily="18" charset="0"/>
              </a:rPr>
              <a:t>bens ou serviços especiais </a:t>
            </a:r>
            <a:r>
              <a:rPr lang="pt-BR" sz="1600" dirty="0">
                <a:latin typeface="Garamond" panose="02020404030301010803" pitchFamily="18" charset="0"/>
              </a:rPr>
              <a:t>cujo objeto não seja </a:t>
            </a:r>
            <a:r>
              <a:rPr lang="pt-BR" sz="1600" dirty="0" smtClean="0">
                <a:latin typeface="Garamond" panose="02020404030301010803" pitchFamily="18" charset="0"/>
              </a:rPr>
              <a:t>rotineiramente contratado </a:t>
            </a:r>
            <a:r>
              <a:rPr lang="pt-BR" sz="1600" dirty="0">
                <a:latin typeface="Garamond" panose="02020404030301010803" pitchFamily="18" charset="0"/>
              </a:rPr>
              <a:t>pela Administração, </a:t>
            </a:r>
            <a:r>
              <a:rPr lang="pt-BR" sz="1600" b="1" dirty="0">
                <a:latin typeface="Garamond" panose="02020404030301010803" pitchFamily="18" charset="0"/>
              </a:rPr>
              <a:t>poderá</a:t>
            </a:r>
            <a:r>
              <a:rPr lang="pt-BR" sz="1600" dirty="0">
                <a:latin typeface="Garamond" panose="02020404030301010803" pitchFamily="18" charset="0"/>
              </a:rPr>
              <a:t> ser contratado, por prazo determinado, serviço </a:t>
            </a:r>
            <a:r>
              <a:rPr lang="pt-BR" sz="1600" dirty="0" smtClean="0">
                <a:latin typeface="Garamond" panose="02020404030301010803" pitchFamily="18" charset="0"/>
              </a:rPr>
              <a:t>de empresa </a:t>
            </a:r>
            <a:r>
              <a:rPr lang="pt-BR" sz="1600" dirty="0">
                <a:latin typeface="Garamond" panose="02020404030301010803" pitchFamily="18" charset="0"/>
              </a:rPr>
              <a:t>ou de profissional especializado para assessorar os agentes públicos responsáveis </a:t>
            </a:r>
            <a:r>
              <a:rPr lang="pt-BR" sz="1600" dirty="0" smtClean="0">
                <a:latin typeface="Garamond" panose="02020404030301010803" pitchFamily="18" charset="0"/>
              </a:rPr>
              <a:t>pela condução </a:t>
            </a:r>
            <a:r>
              <a:rPr lang="pt-BR" sz="1600" dirty="0">
                <a:latin typeface="Garamond" panose="02020404030301010803" pitchFamily="18" charset="0"/>
              </a:rPr>
              <a:t>da licitação</a:t>
            </a:r>
            <a:r>
              <a:rPr lang="pt-BR" sz="1600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600" dirty="0">
              <a:latin typeface="Garamond" panose="02020404030301010803" pitchFamily="18" charset="0"/>
            </a:endParaRPr>
          </a:p>
          <a:p>
            <a:pPr algn="just"/>
            <a:r>
              <a:rPr lang="pt-BR" sz="1600" b="1" dirty="0">
                <a:latin typeface="Garamond" panose="02020404030301010803" pitchFamily="18" charset="0"/>
              </a:rPr>
              <a:t>§ 5º </a:t>
            </a:r>
            <a:r>
              <a:rPr lang="pt-BR" sz="1600" dirty="0">
                <a:latin typeface="Garamond" panose="02020404030301010803" pitchFamily="18" charset="0"/>
              </a:rPr>
              <a:t>Em licitação na </a:t>
            </a:r>
            <a:r>
              <a:rPr lang="pt-BR" sz="1600" b="1" dirty="0">
                <a:latin typeface="Garamond" panose="02020404030301010803" pitchFamily="18" charset="0"/>
              </a:rPr>
              <a:t>modalidade pregão</a:t>
            </a:r>
            <a:r>
              <a:rPr lang="pt-BR" sz="1600" dirty="0">
                <a:latin typeface="Garamond" panose="02020404030301010803" pitchFamily="18" charset="0"/>
              </a:rPr>
              <a:t>, o agente responsável pela </a:t>
            </a:r>
            <a:r>
              <a:rPr lang="pt-BR" sz="1600" dirty="0" smtClean="0">
                <a:latin typeface="Garamond" panose="02020404030301010803" pitchFamily="18" charset="0"/>
              </a:rPr>
              <a:t>condução </a:t>
            </a:r>
            <a:r>
              <a:rPr lang="pt-BR" sz="1600" dirty="0">
                <a:latin typeface="Garamond" panose="02020404030301010803" pitchFamily="18" charset="0"/>
              </a:rPr>
              <a:t>do certame </a:t>
            </a:r>
            <a:r>
              <a:rPr lang="pt-BR" sz="1600" dirty="0" smtClean="0">
                <a:latin typeface="Garamond" panose="02020404030301010803" pitchFamily="18" charset="0"/>
              </a:rPr>
              <a:t>será designado </a:t>
            </a:r>
            <a:r>
              <a:rPr lang="pt-BR" sz="1600" b="1" dirty="0">
                <a:latin typeface="Garamond" panose="02020404030301010803" pitchFamily="18" charset="0"/>
              </a:rPr>
              <a:t>pregoeiro</a:t>
            </a:r>
            <a:r>
              <a:rPr lang="pt-BR" sz="1600" dirty="0">
                <a:latin typeface="Garamond" panose="02020404030301010803" pitchFamily="18" charset="0"/>
              </a:rPr>
              <a:t>.</a:t>
            </a:r>
            <a:endParaRPr lang="pt-BR" sz="1600" dirty="0">
              <a:latin typeface="Calibri" panose="020F050202020403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936865" y="3208713"/>
            <a:ext cx="5478088" cy="139403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DECRETO Nº 11.246, DE 27 DE OUTUBRO DE 2022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Regulamenta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o disposto no § 3º do art. 8º da Lei nº 14.133, de 1º de abril de 2021, para dispor sobre as regras para a atuação do agente de contratação e da equipe de apoio, o funcionamento da comissão de contratação e a atuação dos gestores e fiscais de contratos, no âmbito da administração pública federal direta, autárquica e fundacional.</a:t>
            </a:r>
          </a:p>
        </p:txBody>
      </p:sp>
    </p:spTree>
    <p:extLst>
      <p:ext uri="{BB962C8B-B14F-4D97-AF65-F5344CB8AC3E}">
        <p14:creationId xmlns:p14="http://schemas.microsoft.com/office/powerpoint/2010/main" val="154675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5" name="Rolagem Vertical 4"/>
          <p:cNvSpPr/>
          <p:nvPr/>
        </p:nvSpPr>
        <p:spPr>
          <a:xfrm>
            <a:off x="0" y="1362565"/>
            <a:ext cx="1579418" cy="1413164"/>
          </a:xfrm>
          <a:prstGeom prst="verticalScroll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Agente e comissão de contratação</a:t>
            </a:r>
            <a:endParaRPr lang="pt-BR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2128057" y="711311"/>
            <a:ext cx="1313411" cy="77308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Agente de contratação</a:t>
            </a:r>
            <a:endParaRPr lang="pt-BR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Retângulo Arredondado 6"/>
          <p:cNvSpPr/>
          <p:nvPr/>
        </p:nvSpPr>
        <p:spPr>
          <a:xfrm>
            <a:off x="2128057" y="3170267"/>
            <a:ext cx="1313411" cy="844781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Comissão de Contratação</a:t>
            </a:r>
            <a:endParaRPr lang="pt-BR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Retângulo Arredondado 7"/>
          <p:cNvSpPr/>
          <p:nvPr/>
        </p:nvSpPr>
        <p:spPr>
          <a:xfrm>
            <a:off x="4355869" y="174568"/>
            <a:ext cx="4184972" cy="40927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Responsável pela condução da licitação até a</a:t>
            </a:r>
          </a:p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homologação</a:t>
            </a:r>
          </a:p>
        </p:txBody>
      </p:sp>
      <p:sp>
        <p:nvSpPr>
          <p:cNvPr id="9" name="Retângulo Arredondado 8"/>
          <p:cNvSpPr/>
          <p:nvPr/>
        </p:nvSpPr>
        <p:spPr>
          <a:xfrm>
            <a:off x="4334601" y="702216"/>
            <a:ext cx="4206240" cy="34913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>
                <a:solidFill>
                  <a:schemeClr val="tx1"/>
                </a:solidFill>
                <a:latin typeface="Garamond" panose="02020404030301010803" pitchFamily="18" charset="0"/>
              </a:rPr>
              <a:t>Servidor efetivo ou empregado público do quadro</a:t>
            </a:r>
          </a:p>
          <a:p>
            <a:pPr algn="ctr"/>
            <a:r>
              <a:rPr lang="pt-BR">
                <a:solidFill>
                  <a:schemeClr val="tx1"/>
                </a:solidFill>
                <a:latin typeface="Garamond" panose="02020404030301010803" pitchFamily="18" charset="0"/>
              </a:rPr>
              <a:t>permanente</a:t>
            </a:r>
          </a:p>
        </p:txBody>
      </p:sp>
      <p:sp>
        <p:nvSpPr>
          <p:cNvPr id="10" name="Retângulo Arredondado 9"/>
          <p:cNvSpPr/>
          <p:nvPr/>
        </p:nvSpPr>
        <p:spPr>
          <a:xfrm>
            <a:off x="4355869" y="1169729"/>
            <a:ext cx="4184972" cy="37599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Responsabilidade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individual</a:t>
            </a:r>
          </a:p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(salvo se induzido ao erro)</a:t>
            </a:r>
          </a:p>
        </p:txBody>
      </p:sp>
      <p:sp>
        <p:nvSpPr>
          <p:cNvPr id="11" name="Retângulo Arredondado 10"/>
          <p:cNvSpPr/>
          <p:nvPr/>
        </p:nvSpPr>
        <p:spPr>
          <a:xfrm>
            <a:off x="4355869" y="1683692"/>
            <a:ext cx="4184972" cy="3638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Pregão: designado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pregoeiro</a:t>
            </a:r>
          </a:p>
        </p:txBody>
      </p:sp>
      <p:sp>
        <p:nvSpPr>
          <p:cNvPr id="12" name="Retângulo Arredondado 11"/>
          <p:cNvSpPr/>
          <p:nvPr/>
        </p:nvSpPr>
        <p:spPr>
          <a:xfrm>
            <a:off x="4355869" y="2412642"/>
            <a:ext cx="4184972" cy="3770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Licitações para bens ou serviços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especiais</a:t>
            </a:r>
          </a:p>
        </p:txBody>
      </p:sp>
      <p:sp>
        <p:nvSpPr>
          <p:cNvPr id="13" name="Retângulo Arredondado 12"/>
          <p:cNvSpPr/>
          <p:nvPr/>
        </p:nvSpPr>
        <p:spPr>
          <a:xfrm>
            <a:off x="4355869" y="2914385"/>
            <a:ext cx="4184972" cy="38073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Poderá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 substituir o agente de contratação</a:t>
            </a:r>
          </a:p>
        </p:txBody>
      </p:sp>
      <p:sp>
        <p:nvSpPr>
          <p:cNvPr id="14" name="Retângulo Arredondado 13"/>
          <p:cNvSpPr/>
          <p:nvPr/>
        </p:nvSpPr>
        <p:spPr>
          <a:xfrm>
            <a:off x="4355869" y="3386529"/>
            <a:ext cx="4184972" cy="34913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No mínimo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três membros</a:t>
            </a:r>
          </a:p>
        </p:txBody>
      </p:sp>
      <p:sp>
        <p:nvSpPr>
          <p:cNvPr id="15" name="Retângulo Arredondado 14"/>
          <p:cNvSpPr/>
          <p:nvPr/>
        </p:nvSpPr>
        <p:spPr>
          <a:xfrm>
            <a:off x="4355869" y="3882044"/>
            <a:ext cx="4184972" cy="39069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Preferencialmente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 servidor efetivo ou empregado</a:t>
            </a:r>
          </a:p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público do quadro permanente</a:t>
            </a:r>
          </a:p>
        </p:txBody>
      </p:sp>
      <p:sp>
        <p:nvSpPr>
          <p:cNvPr id="16" name="Retângulo Arredondado 15"/>
          <p:cNvSpPr/>
          <p:nvPr/>
        </p:nvSpPr>
        <p:spPr>
          <a:xfrm>
            <a:off x="4355869" y="4347556"/>
            <a:ext cx="4184972" cy="39069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Responsabilidade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solidária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 (exceto posição</a:t>
            </a:r>
          </a:p>
          <a:p>
            <a:pPr algn="ctr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divergente registrada e fundamentada)</a:t>
            </a:r>
          </a:p>
        </p:txBody>
      </p:sp>
      <p:cxnSp>
        <p:nvCxnSpPr>
          <p:cNvPr id="18" name="Conector de Seta Reta 17"/>
          <p:cNvCxnSpPr>
            <a:stCxn id="5" idx="3"/>
            <a:endCxn id="6" idx="1"/>
          </p:cNvCxnSpPr>
          <p:nvPr/>
        </p:nvCxnSpPr>
        <p:spPr>
          <a:xfrm flipV="1">
            <a:off x="1402773" y="1097853"/>
            <a:ext cx="725284" cy="971294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>
            <a:stCxn id="5" idx="3"/>
          </p:cNvCxnSpPr>
          <p:nvPr/>
        </p:nvCxnSpPr>
        <p:spPr>
          <a:xfrm>
            <a:off x="1402773" y="2069147"/>
            <a:ext cx="725284" cy="152351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>
            <a:stCxn id="6" idx="3"/>
            <a:endCxn id="8" idx="1"/>
          </p:cNvCxnSpPr>
          <p:nvPr/>
        </p:nvCxnSpPr>
        <p:spPr>
          <a:xfrm flipV="1">
            <a:off x="3441468" y="379203"/>
            <a:ext cx="914401" cy="71865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>
            <a:endCxn id="9" idx="1"/>
          </p:cNvCxnSpPr>
          <p:nvPr/>
        </p:nvCxnSpPr>
        <p:spPr>
          <a:xfrm flipV="1">
            <a:off x="3441468" y="876784"/>
            <a:ext cx="893133" cy="27192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>
            <a:stCxn id="6" idx="3"/>
            <a:endCxn id="10" idx="1"/>
          </p:cNvCxnSpPr>
          <p:nvPr/>
        </p:nvCxnSpPr>
        <p:spPr>
          <a:xfrm>
            <a:off x="3441468" y="1097853"/>
            <a:ext cx="914401" cy="25987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>
            <a:stCxn id="6" idx="3"/>
            <a:endCxn id="11" idx="1"/>
          </p:cNvCxnSpPr>
          <p:nvPr/>
        </p:nvCxnSpPr>
        <p:spPr>
          <a:xfrm>
            <a:off x="3441468" y="1097853"/>
            <a:ext cx="914401" cy="76777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>
            <a:stCxn id="7" idx="3"/>
          </p:cNvCxnSpPr>
          <p:nvPr/>
        </p:nvCxnSpPr>
        <p:spPr>
          <a:xfrm flipV="1">
            <a:off x="3441468" y="2589315"/>
            <a:ext cx="893133" cy="100334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/>
          <p:cNvCxnSpPr>
            <a:stCxn id="7" idx="3"/>
          </p:cNvCxnSpPr>
          <p:nvPr/>
        </p:nvCxnSpPr>
        <p:spPr>
          <a:xfrm flipV="1">
            <a:off x="3441468" y="3104751"/>
            <a:ext cx="893133" cy="48790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>
            <a:stCxn id="7" idx="3"/>
          </p:cNvCxnSpPr>
          <p:nvPr/>
        </p:nvCxnSpPr>
        <p:spPr>
          <a:xfrm flipV="1">
            <a:off x="3441468" y="3551496"/>
            <a:ext cx="893133" cy="41162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>
            <a:stCxn id="7" idx="3"/>
          </p:cNvCxnSpPr>
          <p:nvPr/>
        </p:nvCxnSpPr>
        <p:spPr>
          <a:xfrm>
            <a:off x="3441468" y="3592658"/>
            <a:ext cx="893133" cy="48473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>
            <a:off x="3462736" y="3592657"/>
            <a:ext cx="871865" cy="950248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9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-58189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5372" y="108066"/>
            <a:ext cx="86724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b="1" dirty="0">
                <a:latin typeface="Garamond" panose="02020404030301010803" pitchFamily="18" charset="0"/>
              </a:rPr>
              <a:t>O Acórdão n° 3561/23 - Tribunal Pleno do TCE-PR (Consulta nº 279036/23) </a:t>
            </a:r>
            <a:r>
              <a:rPr lang="pt-BR" sz="1600" dirty="0">
                <a:latin typeface="Garamond" panose="02020404030301010803" pitchFamily="18" charset="0"/>
              </a:rPr>
              <a:t>já havia fixado o entendimento de que os agentes públicos designados para o desempenho das funções essenciais da Lei de Licitações devem ser selecionados, preferencialmente, entre servidores efetivos e empregados públicos. </a:t>
            </a:r>
            <a:r>
              <a:rPr lang="pt-BR" sz="1600" u="sng" dirty="0">
                <a:latin typeface="Garamond" panose="02020404030301010803" pitchFamily="18" charset="0"/>
              </a:rPr>
              <a:t>Se o município não tiver condições de dar atendimento à lei, de modo justificado e fundamentado, poderá indicar temporariamente </a:t>
            </a:r>
            <a:r>
              <a:rPr lang="pt-BR" sz="1600" b="1" u="sng" dirty="0">
                <a:latin typeface="Garamond" panose="02020404030301010803" pitchFamily="18" charset="0"/>
              </a:rPr>
              <a:t>servidor comissionado </a:t>
            </a:r>
            <a:r>
              <a:rPr lang="pt-BR" sz="1600" u="sng" dirty="0">
                <a:latin typeface="Garamond" panose="02020404030301010803" pitchFamily="18" charset="0"/>
              </a:rPr>
              <a:t>que tenha todas as qualificações impostas em lei</a:t>
            </a:r>
            <a:r>
              <a:rPr lang="pt-BR" sz="1600" u="sng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600" u="sng" dirty="0">
              <a:latin typeface="Garamond" panose="02020404030301010803" pitchFamily="18" charset="0"/>
            </a:endParaRP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Segundo esse acórdão, isso vale também em relação às disposições do artigo 8º da Lei de Licitações; especificamente para os agentes de contratação, da comissão de contratação e dos pregoeiros, integrantes do órgão contratante.</a:t>
            </a:r>
          </a:p>
        </p:txBody>
      </p:sp>
    </p:spTree>
    <p:extLst>
      <p:ext uri="{BB962C8B-B14F-4D97-AF65-F5344CB8AC3E}">
        <p14:creationId xmlns:p14="http://schemas.microsoft.com/office/powerpoint/2010/main" val="219778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e) </a:t>
            </a:r>
            <a:r>
              <a:rPr lang="pt-BR" sz="2000" b="1" dirty="0" smtClean="0">
                <a:latin typeface="Garamond" panose="02020404030301010803" pitchFamily="18" charset="0"/>
              </a:rPr>
              <a:t>Publicações e julgamentos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55373" y="918197"/>
            <a:ext cx="84064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latin typeface="Garamond" panose="02020404030301010803" pitchFamily="18" charset="0"/>
              </a:rPr>
              <a:t>A publicação da licitação é feita pela Administração Pública, geralmente através do Portal Nacional de Contratações Públicas (PNCP) e de publicações em Diários </a:t>
            </a:r>
            <a:r>
              <a:rPr lang="pt-BR" sz="1600" dirty="0" smtClean="0">
                <a:latin typeface="Garamond" panose="02020404030301010803" pitchFamily="18" charset="0"/>
              </a:rPr>
              <a:t>Oficiais (</a:t>
            </a:r>
            <a:r>
              <a:rPr lang="pt-BR" sz="1600" dirty="0">
                <a:latin typeface="Garamond" panose="02020404030301010803" pitchFamily="18" charset="0"/>
              </a:rPr>
              <a:t>União, Estado, Distrito Federal ou Município) e jornais de grande circulação</a:t>
            </a:r>
            <a:r>
              <a:rPr lang="pt-BR" sz="1600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600" dirty="0"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O </a:t>
            </a:r>
            <a:r>
              <a:rPr lang="pt-BR" sz="1600" dirty="0">
                <a:latin typeface="Garamond" panose="02020404030301010803" pitchFamily="18" charset="0"/>
              </a:rPr>
              <a:t>julgamento da licitação, por sua vez, é responsabilidade do </a:t>
            </a:r>
            <a:r>
              <a:rPr lang="pt-BR" sz="1600" b="1" dirty="0" smtClean="0">
                <a:latin typeface="Garamond" panose="02020404030301010803" pitchFamily="18" charset="0"/>
              </a:rPr>
              <a:t>pregoeiro (em </a:t>
            </a:r>
            <a:r>
              <a:rPr lang="pt-BR" sz="1600" b="1" dirty="0">
                <a:latin typeface="Garamond" panose="02020404030301010803" pitchFamily="18" charset="0"/>
              </a:rPr>
              <a:t>regimes de pregão</a:t>
            </a:r>
            <a:r>
              <a:rPr lang="pt-BR" sz="1600" b="1" dirty="0" smtClean="0">
                <a:latin typeface="Garamond" panose="02020404030301010803" pitchFamily="18" charset="0"/>
              </a:rPr>
              <a:t>)</a:t>
            </a:r>
            <a:r>
              <a:rPr lang="pt-BR" sz="1600" dirty="0" smtClean="0">
                <a:latin typeface="Garamond" panose="02020404030301010803" pitchFamily="18" charset="0"/>
              </a:rPr>
              <a:t> ou </a:t>
            </a:r>
            <a:r>
              <a:rPr lang="pt-BR" sz="1600" b="1" dirty="0">
                <a:latin typeface="Garamond" panose="02020404030301010803" pitchFamily="18" charset="0"/>
              </a:rPr>
              <a:t>agente de contratação</a:t>
            </a:r>
            <a:r>
              <a:rPr lang="pt-BR" sz="1600" dirty="0">
                <a:latin typeface="Garamond" panose="02020404030301010803" pitchFamily="18" charset="0"/>
              </a:rPr>
              <a:t>, que avalia as propostas e decide qual a melhor </a:t>
            </a:r>
            <a:r>
              <a:rPr lang="pt-BR" sz="1600" dirty="0" smtClean="0">
                <a:latin typeface="Garamond" panose="02020404030301010803" pitchFamily="18" charset="0"/>
              </a:rPr>
              <a:t>oferta, considerando </a:t>
            </a:r>
            <a:r>
              <a:rPr lang="pt-BR" sz="1600" dirty="0">
                <a:latin typeface="Garamond" panose="02020404030301010803" pitchFamily="18" charset="0"/>
              </a:rPr>
              <a:t>critérios como preço, qualidade, etc. </a:t>
            </a:r>
            <a:endParaRPr lang="pt-BR" sz="1600" dirty="0" smtClean="0">
              <a:latin typeface="Garamond" panose="02020404030301010803" pitchFamily="18" charset="0"/>
            </a:endParaRPr>
          </a:p>
          <a:p>
            <a:pPr algn="just"/>
            <a:endParaRPr lang="pt-BR" sz="1600" dirty="0">
              <a:latin typeface="Garamond" panose="02020404030301010803" pitchFamily="18" charset="0"/>
            </a:endParaRPr>
          </a:p>
          <a:p>
            <a:pPr algn="just"/>
            <a:endParaRPr lang="pt-BR" sz="1600" dirty="0" smtClean="0">
              <a:latin typeface="Garamond" panose="02020404030301010803" pitchFamily="18" charset="0"/>
            </a:endParaRPr>
          </a:p>
          <a:p>
            <a:pPr algn="ctr"/>
            <a:r>
              <a:rPr lang="pt-BR" sz="1600" b="1" dirty="0" smtClean="0">
                <a:latin typeface="Garamond" panose="02020404030301010803" pitchFamily="18" charset="0"/>
              </a:rPr>
              <a:t>***</a:t>
            </a:r>
            <a:endParaRPr lang="pt-BR" sz="16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51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106015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1" y="131978"/>
            <a:ext cx="6273328" cy="53649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48279" y="668472"/>
            <a:ext cx="8738025" cy="4081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latin typeface="Garamond" panose="02020404030301010803" pitchFamily="18" charset="0"/>
              </a:rPr>
              <a:t>Plano de Contratação Anual – PCA</a:t>
            </a:r>
          </a:p>
          <a:p>
            <a:pPr algn="just"/>
            <a:endParaRPr lang="pt-BR" dirty="0"/>
          </a:p>
          <a:p>
            <a:pPr algn="just"/>
            <a:r>
              <a:rPr lang="pt-BR" dirty="0">
                <a:latin typeface="Garamond" panose="02020404030301010803" pitchFamily="18" charset="0"/>
              </a:rPr>
              <a:t>O Plano de Contratação Anual (PCA) é um documento que </a:t>
            </a:r>
            <a:r>
              <a:rPr lang="pt-BR" b="1" u="sng" dirty="0">
                <a:latin typeface="Garamond" panose="02020404030301010803" pitchFamily="18" charset="0"/>
              </a:rPr>
              <a:t>consolida todas as contratações </a:t>
            </a:r>
            <a:r>
              <a:rPr lang="pt-BR" dirty="0">
                <a:latin typeface="Garamond" panose="02020404030301010803" pitchFamily="18" charset="0"/>
              </a:rPr>
              <a:t>que um órgão ou entidade planeja </a:t>
            </a:r>
            <a:r>
              <a:rPr lang="pt-BR" b="1" u="sng" dirty="0">
                <a:latin typeface="Garamond" panose="02020404030301010803" pitchFamily="18" charset="0"/>
              </a:rPr>
              <a:t>realizar ou prorrogar </a:t>
            </a:r>
            <a:r>
              <a:rPr lang="pt-BR" dirty="0">
                <a:latin typeface="Garamond" panose="02020404030301010803" pitchFamily="18" charset="0"/>
              </a:rPr>
              <a:t>no ano seguinte, abrangendo bens, serviços, obras e soluções de tecnologia da informação. É uma </a:t>
            </a:r>
            <a:r>
              <a:rPr lang="pt-BR" b="1" u="sng" dirty="0">
                <a:latin typeface="Garamond" panose="02020404030301010803" pitchFamily="18" charset="0"/>
              </a:rPr>
              <a:t>ferramenta essencial para o planejamento das contratações públicas</a:t>
            </a:r>
            <a:r>
              <a:rPr lang="pt-BR" dirty="0">
                <a:latin typeface="Garamond" panose="02020404030301010803" pitchFamily="18" charset="0"/>
              </a:rPr>
              <a:t>, permitindo uma visão antecipada das necessidades e demandas da organização</a:t>
            </a:r>
            <a:r>
              <a:rPr lang="pt-BR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b="1" dirty="0" smtClean="0">
                <a:latin typeface="Garamond" panose="02020404030301010803" pitchFamily="18" charset="0"/>
              </a:rPr>
              <a:t>Elaboração </a:t>
            </a:r>
            <a:r>
              <a:rPr lang="pt-BR" b="1" dirty="0">
                <a:latin typeface="Garamond" panose="02020404030301010803" pitchFamily="18" charset="0"/>
              </a:rPr>
              <a:t>e Objetivo:</a:t>
            </a: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O PCA é elaborado pelos órgãos responsáveis pelo planejamento de cada ente federativo. </a:t>
            </a: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Tem como objetivo racionalizar as contratações, garantir o alinhamento com o planejamento estratégico e subsidiar a elaboração das leis orçamentárias. </a:t>
            </a:r>
          </a:p>
          <a:p>
            <a:pPr algn="just"/>
            <a:r>
              <a:rPr lang="pt-BR" b="1" u="sng" dirty="0">
                <a:latin typeface="Garamond" panose="02020404030301010803" pitchFamily="18" charset="0"/>
              </a:rPr>
              <a:t>Contribui para a transparência e aprimoramento da governança pública. </a:t>
            </a:r>
            <a:endParaRPr lang="pt-BR" b="1" u="sng" dirty="0" smtClean="0">
              <a:latin typeface="Garamond" panose="02020404030301010803" pitchFamily="18" charset="0"/>
            </a:endParaRP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Benefícios:</a:t>
            </a: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Redução de desperdícios e falhas.</a:t>
            </a: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Melhor gestão de aquisições e contratos.</a:t>
            </a: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Maior realismo na elaboração dos orçamentos.</a:t>
            </a: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Facilitação do planejamento, controle de prazos e transparência das contratações. </a:t>
            </a:r>
          </a:p>
        </p:txBody>
      </p:sp>
    </p:spTree>
    <p:extLst>
      <p:ext uri="{BB962C8B-B14F-4D97-AF65-F5344CB8AC3E}">
        <p14:creationId xmlns:p14="http://schemas.microsoft.com/office/powerpoint/2010/main" val="119160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106015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48279" y="296562"/>
            <a:ext cx="87380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>
                <a:latin typeface="Garamond" panose="02020404030301010803" pitchFamily="18" charset="0"/>
              </a:rPr>
              <a:t>Estudo Técnico Preliminar</a:t>
            </a:r>
          </a:p>
          <a:p>
            <a:pPr algn="just"/>
            <a:endParaRPr lang="pt-BR" b="1" dirty="0" smtClean="0">
              <a:latin typeface="Garamond" panose="02020404030301010803" pitchFamily="18" charset="0"/>
            </a:endParaRPr>
          </a:p>
          <a:p>
            <a:pPr algn="just"/>
            <a:r>
              <a:rPr lang="pt-BR" b="1" dirty="0" smtClean="0">
                <a:latin typeface="Garamond" panose="02020404030301010803" pitchFamily="18" charset="0"/>
              </a:rPr>
              <a:t>Lei 14.133/21 - Art</a:t>
            </a:r>
            <a:r>
              <a:rPr lang="pt-BR" b="1" dirty="0">
                <a:latin typeface="Garamond" panose="02020404030301010803" pitchFamily="18" charset="0"/>
              </a:rPr>
              <a:t>. </a:t>
            </a:r>
            <a:r>
              <a:rPr lang="pt-BR" b="1" dirty="0" smtClean="0">
                <a:latin typeface="Garamond" panose="02020404030301010803" pitchFamily="18" charset="0"/>
              </a:rPr>
              <a:t>6º - XX</a:t>
            </a:r>
            <a:r>
              <a:rPr lang="pt-BR" dirty="0" smtClean="0">
                <a:latin typeface="Garamond" panose="02020404030301010803" pitchFamily="18" charset="0"/>
              </a:rPr>
              <a:t> – Documento </a:t>
            </a:r>
            <a:r>
              <a:rPr lang="pt-BR" dirty="0">
                <a:latin typeface="Garamond" panose="02020404030301010803" pitchFamily="18" charset="0"/>
              </a:rPr>
              <a:t>constitutivo da primeira etapa do planejamento </a:t>
            </a:r>
            <a:r>
              <a:rPr lang="pt-BR" dirty="0" smtClean="0">
                <a:latin typeface="Garamond" panose="02020404030301010803" pitchFamily="18" charset="0"/>
              </a:rPr>
              <a:t>de uma </a:t>
            </a:r>
            <a:r>
              <a:rPr lang="pt-BR" dirty="0">
                <a:latin typeface="Garamond" panose="02020404030301010803" pitchFamily="18" charset="0"/>
              </a:rPr>
              <a:t>contratação que </a:t>
            </a:r>
            <a:r>
              <a:rPr lang="pt-BR" b="1" u="sng" dirty="0">
                <a:latin typeface="Garamond" panose="02020404030301010803" pitchFamily="18" charset="0"/>
              </a:rPr>
              <a:t>caracteriza o interesse público envolvido </a:t>
            </a:r>
            <a:r>
              <a:rPr lang="pt-BR" dirty="0">
                <a:latin typeface="Garamond" panose="02020404030301010803" pitchFamily="18" charset="0"/>
              </a:rPr>
              <a:t>e a sua melhor solução e </a:t>
            </a:r>
            <a:r>
              <a:rPr lang="pt-BR" b="1" u="sng" dirty="0">
                <a:latin typeface="Garamond" panose="02020404030301010803" pitchFamily="18" charset="0"/>
              </a:rPr>
              <a:t>dá </a:t>
            </a:r>
            <a:r>
              <a:rPr lang="pt-BR" b="1" u="sng" dirty="0" smtClean="0">
                <a:latin typeface="Garamond" panose="02020404030301010803" pitchFamily="18" charset="0"/>
              </a:rPr>
              <a:t>base </a:t>
            </a:r>
            <a:r>
              <a:rPr lang="pt-BR" dirty="0" smtClean="0">
                <a:latin typeface="Garamond" panose="02020404030301010803" pitchFamily="18" charset="0"/>
              </a:rPr>
              <a:t>ao </a:t>
            </a:r>
            <a:r>
              <a:rPr lang="pt-BR" dirty="0">
                <a:latin typeface="Garamond" panose="02020404030301010803" pitchFamily="18" charset="0"/>
              </a:rPr>
              <a:t>anteprojeto, ao termo de referência ou ao projeto básico a serem elaborados caso se </a:t>
            </a:r>
            <a:r>
              <a:rPr lang="pt-BR" dirty="0" smtClean="0">
                <a:latin typeface="Garamond" panose="02020404030301010803" pitchFamily="18" charset="0"/>
              </a:rPr>
              <a:t>conclua pela </a:t>
            </a:r>
            <a:r>
              <a:rPr lang="pt-BR" b="1" u="sng" dirty="0">
                <a:latin typeface="Garamond" panose="02020404030301010803" pitchFamily="18" charset="0"/>
              </a:rPr>
              <a:t>viabilidade da </a:t>
            </a:r>
            <a:r>
              <a:rPr lang="pt-BR" b="1" u="sng" dirty="0" smtClean="0">
                <a:latin typeface="Garamond" panose="02020404030301010803" pitchFamily="18" charset="0"/>
              </a:rPr>
              <a:t>contratação</a:t>
            </a:r>
            <a:r>
              <a:rPr lang="pt-BR" dirty="0">
                <a:latin typeface="Garamond" panose="02020404030301010803" pitchFamily="18" charset="0"/>
              </a:rPr>
              <a:t>.</a:t>
            </a:r>
            <a:endParaRPr lang="pt-BR" dirty="0" smtClean="0">
              <a:latin typeface="Garamond" panose="02020404030301010803" pitchFamily="18" charset="0"/>
            </a:endParaRPr>
          </a:p>
          <a:p>
            <a:pPr algn="just"/>
            <a:endParaRPr lang="pt-BR" dirty="0" smtClean="0">
              <a:latin typeface="Garamond" panose="02020404030301010803" pitchFamily="18" charset="0"/>
            </a:endParaRPr>
          </a:p>
          <a:p>
            <a:pPr algn="just"/>
            <a:r>
              <a:rPr lang="pt-BR" b="1" dirty="0" smtClean="0">
                <a:latin typeface="Garamond" panose="02020404030301010803" pitchFamily="18" charset="0"/>
              </a:rPr>
              <a:t>Importância </a:t>
            </a:r>
            <a:r>
              <a:rPr lang="pt-BR" b="1" dirty="0">
                <a:latin typeface="Garamond" panose="02020404030301010803" pitchFamily="18" charset="0"/>
              </a:rPr>
              <a:t>do ETP</a:t>
            </a:r>
            <a:r>
              <a:rPr lang="pt-BR" b="1" dirty="0" smtClean="0">
                <a:latin typeface="Garamond" panose="02020404030301010803" pitchFamily="18" charset="0"/>
              </a:rPr>
              <a:t>:</a:t>
            </a:r>
          </a:p>
          <a:p>
            <a:pPr algn="just"/>
            <a:endParaRPr lang="pt-BR" b="1" dirty="0"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Garamond" panose="02020404030301010803" pitchFamily="18" charset="0"/>
              </a:rPr>
              <a:t>Identifica </a:t>
            </a:r>
            <a:r>
              <a:rPr lang="pt-BR" dirty="0">
                <a:latin typeface="Garamond" panose="02020404030301010803" pitchFamily="18" charset="0"/>
              </a:rPr>
              <a:t>a necessidade real da contratação, </a:t>
            </a:r>
            <a:r>
              <a:rPr lang="pt-BR" b="1" u="sng" dirty="0">
                <a:latin typeface="Garamond" panose="02020404030301010803" pitchFamily="18" charset="0"/>
              </a:rPr>
              <a:t>evitando desperdícios de recursos </a:t>
            </a:r>
            <a:r>
              <a:rPr lang="pt-BR" b="1" u="sng" dirty="0" smtClean="0">
                <a:latin typeface="Garamond" panose="02020404030301010803" pitchFamily="18" charset="0"/>
              </a:rPr>
              <a:t>públicos</a:t>
            </a:r>
            <a:r>
              <a:rPr lang="pt-BR" dirty="0" smtClean="0">
                <a:latin typeface="Garamond" panose="02020404030301010803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Garamond" panose="02020404030301010803" pitchFamily="18" charset="0"/>
              </a:rPr>
              <a:t>Analisa </a:t>
            </a:r>
            <a:r>
              <a:rPr lang="pt-BR" dirty="0">
                <a:latin typeface="Garamond" panose="02020404030301010803" pitchFamily="18" charset="0"/>
              </a:rPr>
              <a:t>se a contratação proposta </a:t>
            </a:r>
            <a:r>
              <a:rPr lang="pt-BR" b="1" u="sng" dirty="0">
                <a:latin typeface="Garamond" panose="02020404030301010803" pitchFamily="18" charset="0"/>
              </a:rPr>
              <a:t>é tecnicamente viável e se atende às necessidades da </a:t>
            </a:r>
            <a:r>
              <a:rPr lang="pt-BR" b="1" u="sng" dirty="0" smtClean="0">
                <a:latin typeface="Garamond" panose="02020404030301010803" pitchFamily="18" charset="0"/>
              </a:rPr>
              <a:t>administração</a:t>
            </a:r>
            <a:r>
              <a:rPr lang="pt-BR" dirty="0" smtClean="0">
                <a:latin typeface="Garamond" panose="02020404030301010803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Garamond" panose="02020404030301010803" pitchFamily="18" charset="0"/>
              </a:rPr>
              <a:t>Apresenta </a:t>
            </a:r>
            <a:r>
              <a:rPr lang="pt-BR" dirty="0">
                <a:latin typeface="Garamond" panose="02020404030301010803" pitchFamily="18" charset="0"/>
              </a:rPr>
              <a:t>a </a:t>
            </a:r>
            <a:r>
              <a:rPr lang="pt-BR" b="1" u="sng" dirty="0">
                <a:latin typeface="Garamond" panose="02020404030301010803" pitchFamily="18" charset="0"/>
              </a:rPr>
              <a:t>base</a:t>
            </a:r>
            <a:r>
              <a:rPr lang="pt-BR" dirty="0">
                <a:latin typeface="Garamond" panose="02020404030301010803" pitchFamily="18" charset="0"/>
              </a:rPr>
              <a:t> para a elaboração do Termo de Referência (para serviços) ou do Projeto Básico (para obras), que definem os detalhes da </a:t>
            </a:r>
            <a:r>
              <a:rPr lang="pt-BR" dirty="0" smtClean="0">
                <a:latin typeface="Garamond" panose="02020404030301010803" pitchFamily="18" charset="0"/>
              </a:rPr>
              <a:t>contratação.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Garamond" panose="02020404030301010803" pitchFamily="18" charset="0"/>
              </a:rPr>
              <a:t>Evita desperdícios, </a:t>
            </a:r>
            <a:r>
              <a:rPr lang="pt-BR" dirty="0">
                <a:latin typeface="Garamond" panose="02020404030301010803" pitchFamily="18" charset="0"/>
              </a:rPr>
              <a:t>r</a:t>
            </a:r>
            <a:r>
              <a:rPr lang="pt-BR" dirty="0" smtClean="0">
                <a:latin typeface="Garamond" panose="02020404030301010803" pitchFamily="18" charset="0"/>
              </a:rPr>
              <a:t>eduz </a:t>
            </a:r>
            <a:r>
              <a:rPr lang="pt-BR" dirty="0">
                <a:latin typeface="Garamond" panose="02020404030301010803" pitchFamily="18" charset="0"/>
              </a:rPr>
              <a:t>o risco de contratações que não atendem às necessidades ou que resultam em custos </a:t>
            </a:r>
            <a:r>
              <a:rPr lang="pt-BR" dirty="0" smtClean="0">
                <a:latin typeface="Garamond" panose="02020404030301010803" pitchFamily="18" charset="0"/>
              </a:rPr>
              <a:t>excessivos.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Garamond" panose="02020404030301010803" pitchFamily="18" charset="0"/>
              </a:rPr>
              <a:t>Ajusta </a:t>
            </a:r>
            <a:r>
              <a:rPr lang="pt-BR" dirty="0">
                <a:latin typeface="Garamond" panose="02020404030301010803" pitchFamily="18" charset="0"/>
              </a:rPr>
              <a:t>a contratação aos objetivos estratégicos e às políticas da administração. </a:t>
            </a:r>
            <a:endParaRPr lang="pt-BR" dirty="0" smtClean="0"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Garamond" panose="02020404030301010803" pitchFamily="18" charset="0"/>
              </a:rPr>
              <a:t>O </a:t>
            </a:r>
            <a:r>
              <a:rPr lang="pt-BR" dirty="0">
                <a:latin typeface="Garamond" panose="02020404030301010803" pitchFamily="18" charset="0"/>
              </a:rPr>
              <a:t>ETP é obrigatório para todos os processos licitatórios, conforme estabelecido na Lei 14.133/2021. </a:t>
            </a:r>
            <a:endParaRPr lang="pt-BR" dirty="0" smtClean="0"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Garamond" panose="02020404030301010803" pitchFamily="18" charset="0"/>
              </a:rPr>
              <a:t>Existem </a:t>
            </a:r>
            <a:r>
              <a:rPr lang="pt-BR" dirty="0">
                <a:latin typeface="Garamond" panose="02020404030301010803" pitchFamily="18" charset="0"/>
              </a:rPr>
              <a:t>exceções à obrigatoriedade do ETP, como em casos de </a:t>
            </a:r>
            <a:r>
              <a:rPr lang="pt-BR" b="1" u="sng" dirty="0">
                <a:latin typeface="Garamond" panose="02020404030301010803" pitchFamily="18" charset="0"/>
              </a:rPr>
              <a:t>prorrogação contratual para objetos de natureza continuada ou em situações de dispensa por licitação frustrada. </a:t>
            </a:r>
          </a:p>
        </p:txBody>
      </p:sp>
    </p:spTree>
    <p:extLst>
      <p:ext uri="{BB962C8B-B14F-4D97-AF65-F5344CB8AC3E}">
        <p14:creationId xmlns:p14="http://schemas.microsoft.com/office/powerpoint/2010/main" val="46609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79491" y="198055"/>
            <a:ext cx="4904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latin typeface="Garamond" panose="02020404030301010803" pitchFamily="18" charset="0"/>
              </a:rPr>
              <a:t>CATÁLOGO ELETRÔNICO DE PADRONIZAÇÃO</a:t>
            </a:r>
            <a:endParaRPr lang="pt-BR" sz="1600" b="1" dirty="0">
              <a:latin typeface="Garamond" panose="02020404030301010803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5372" y="833171"/>
            <a:ext cx="8389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Garamond" panose="02020404030301010803" pitchFamily="18" charset="0"/>
              </a:rPr>
              <a:t>A </a:t>
            </a:r>
            <a:r>
              <a:rPr lang="pt-BR" dirty="0">
                <a:latin typeface="Garamond" panose="02020404030301010803" pitchFamily="18" charset="0"/>
              </a:rPr>
              <a:t>Lei nº 14.133, de 1º de abril de 2021, Lei de Licitações e Contratos Administrativos, traz a previsão da institucionalização do catálogo eletrônico de padronização de compras, serviços e obras, o qual foi instituído na Administração Pública federal direta, autárquica e fundacional por meio da Portaria Seges/ME nº 938, de 2 de fevereiro de 2022. </a:t>
            </a: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O Catálogo Eletrônico de Padronização é uma ferramenta informatizada, disponibilizada e gerenciada pela Secretaria de Gestão e Inovação do Ministério da Gestão e da Inovação em Serviços Públicos destinado a permitir a padronização de itens (bens e serviços) a serem contratados pela Administração e que estarão disponíveis para a licitação cujo critério de julgamento seja o de menor preço ou de maior desconto, bem como nas contratações diretas de que tratam os incisos I do art. 74 e os incisos I e II do art. 75 da Lei nº 14.133, de 2021, ainda, tem o seu procedimento de padronização definido no art. 5º do Portaria Seges/ME nº 938, de 2022, o qual é constituído das seguintes etapas:</a:t>
            </a:r>
          </a:p>
        </p:txBody>
      </p:sp>
    </p:spTree>
    <p:extLst>
      <p:ext uri="{BB962C8B-B14F-4D97-AF65-F5344CB8AC3E}">
        <p14:creationId xmlns:p14="http://schemas.microsoft.com/office/powerpoint/2010/main" val="107039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79491" y="198055"/>
            <a:ext cx="4904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latin typeface="Garamond" panose="02020404030301010803" pitchFamily="18" charset="0"/>
              </a:rPr>
              <a:t>TERMO DE REFERÊNCIA</a:t>
            </a:r>
            <a:endParaRPr lang="pt-BR" sz="1600" b="1" dirty="0">
              <a:latin typeface="Garamond" panose="02020404030301010803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5372" y="918196"/>
            <a:ext cx="871406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O </a:t>
            </a:r>
            <a:r>
              <a:rPr lang="pt-BR" sz="1600" dirty="0">
                <a:latin typeface="Garamond" panose="02020404030301010803" pitchFamily="18" charset="0"/>
              </a:rPr>
              <a:t>Termo de Referência (TR) é um documento fundamental na nova Lei de Licitações e Contratos (Lei nº 14.133/2021), que </a:t>
            </a:r>
            <a:r>
              <a:rPr lang="pt-BR" sz="1600" b="1" u="sng" dirty="0">
                <a:latin typeface="Garamond" panose="02020404030301010803" pitchFamily="18" charset="0"/>
              </a:rPr>
              <a:t>detalha a </a:t>
            </a:r>
            <a:r>
              <a:rPr lang="pt-BR" sz="1600" b="1" u="sng" dirty="0" smtClean="0">
                <a:latin typeface="Garamond" panose="02020404030301010803" pitchFamily="18" charset="0"/>
              </a:rPr>
              <a:t>necessidade</a:t>
            </a:r>
            <a:r>
              <a:rPr lang="pt-BR" sz="1600" dirty="0" smtClean="0">
                <a:latin typeface="Garamond" panose="02020404030301010803" pitchFamily="18" charset="0"/>
              </a:rPr>
              <a:t> da </a:t>
            </a:r>
            <a:r>
              <a:rPr lang="pt-BR" sz="1600" dirty="0">
                <a:latin typeface="Garamond" panose="02020404030301010803" pitchFamily="18" charset="0"/>
              </a:rPr>
              <a:t>administração pública , </a:t>
            </a:r>
            <a:r>
              <a:rPr lang="pt-BR" sz="1600" b="1" u="sng" dirty="0" smtClean="0">
                <a:latin typeface="Garamond" panose="02020404030301010803" pitchFamily="18" charset="0"/>
              </a:rPr>
              <a:t>descreve o objeto da contratação, suas características</a:t>
            </a:r>
            <a:r>
              <a:rPr lang="pt-BR" sz="1600" dirty="0" smtClean="0">
                <a:latin typeface="Garamond" panose="02020404030301010803" pitchFamily="18" charset="0"/>
              </a:rPr>
              <a:t>, e </a:t>
            </a:r>
            <a:r>
              <a:rPr lang="pt-BR" sz="1600" dirty="0">
                <a:latin typeface="Garamond" panose="02020404030301010803" pitchFamily="18" charset="0"/>
              </a:rPr>
              <a:t>os </a:t>
            </a:r>
            <a:r>
              <a:rPr lang="pt-BR" sz="1600" b="1" u="sng" dirty="0" smtClean="0">
                <a:latin typeface="Garamond" panose="02020404030301010803" pitchFamily="18" charset="0"/>
              </a:rPr>
              <a:t>requisitos, critérios de avaliação</a:t>
            </a:r>
            <a:r>
              <a:rPr lang="pt-BR" sz="1600" dirty="0" smtClean="0">
                <a:latin typeface="Garamond" panose="02020404030301010803" pitchFamily="18" charset="0"/>
              </a:rPr>
              <a:t>  </a:t>
            </a:r>
            <a:r>
              <a:rPr lang="pt-BR" sz="1600" dirty="0">
                <a:latin typeface="Garamond" panose="02020404030301010803" pitchFamily="18" charset="0"/>
              </a:rPr>
              <a:t>para a contratação de bens e </a:t>
            </a:r>
            <a:r>
              <a:rPr lang="pt-BR" sz="1600" dirty="0" smtClean="0">
                <a:latin typeface="Garamond" panose="02020404030301010803" pitchFamily="18" charset="0"/>
              </a:rPr>
              <a:t>serviços </a:t>
            </a:r>
            <a:r>
              <a:rPr lang="pt-BR" sz="1600" dirty="0">
                <a:latin typeface="Garamond" panose="02020404030301010803" pitchFamily="18" charset="0"/>
              </a:rPr>
              <a:t>e outros aspectos relevantes para a execução do contrato.  É obrigatório em licitações, contratações diretas e em outros procedimentos de contratação pública. </a:t>
            </a:r>
            <a:endParaRPr lang="pt-BR" sz="1600" dirty="0" smtClean="0">
              <a:latin typeface="Garamond" panose="02020404030301010803" pitchFamily="18" charset="0"/>
            </a:endParaRPr>
          </a:p>
          <a:p>
            <a:pPr algn="just"/>
            <a:endParaRPr lang="pt-BR" sz="1600" dirty="0"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Ele </a:t>
            </a:r>
            <a:r>
              <a:rPr lang="pt-BR" sz="1600" dirty="0">
                <a:latin typeface="Garamond" panose="02020404030301010803" pitchFamily="18" charset="0"/>
              </a:rPr>
              <a:t>é fundamental para garantir a transparência, a economicidade e a eficiência das contratações públicas.</a:t>
            </a:r>
          </a:p>
          <a:p>
            <a:pPr algn="just"/>
            <a:endParaRPr lang="pt-BR" sz="1600" dirty="0" smtClean="0"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Ele </a:t>
            </a:r>
            <a:r>
              <a:rPr lang="pt-BR" sz="1600" dirty="0">
                <a:latin typeface="Garamond" panose="02020404030301010803" pitchFamily="18" charset="0"/>
              </a:rPr>
              <a:t>serve como um guia para a administração pública na escolha do fornecedor e na fiscalização da execução do </a:t>
            </a:r>
            <a:r>
              <a:rPr lang="pt-BR" sz="1600" dirty="0" smtClean="0">
                <a:latin typeface="Garamond" panose="02020404030301010803" pitchFamily="18" charset="0"/>
              </a:rPr>
              <a:t>contrato, bem como para o fornecedor entender a necessidade do Órgão.</a:t>
            </a:r>
            <a:endParaRPr lang="pt-BR" sz="1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38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15389" y="74815"/>
            <a:ext cx="4968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latin typeface="Garamond" panose="02020404030301010803" pitchFamily="18" charset="0"/>
              </a:rPr>
              <a:t>PROJETOS</a:t>
            </a:r>
            <a:endParaRPr lang="pt-BR" sz="1600" b="1" dirty="0">
              <a:latin typeface="Garamond" panose="02020404030301010803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48289" y="536610"/>
            <a:ext cx="88045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Garamond" panose="02020404030301010803" pitchFamily="18" charset="0"/>
              </a:rPr>
              <a:t>Lei 14.133/21 - Art. 6º </a:t>
            </a:r>
            <a:r>
              <a:rPr lang="pt-BR" b="1" dirty="0" smtClean="0">
                <a:latin typeface="Garamond" panose="02020404030301010803" pitchFamily="18" charset="0"/>
              </a:rPr>
              <a:t>- XXIV </a:t>
            </a:r>
            <a:r>
              <a:rPr lang="pt-BR" b="1" dirty="0">
                <a:latin typeface="Garamond" panose="02020404030301010803" pitchFamily="18" charset="0"/>
              </a:rPr>
              <a:t>–</a:t>
            </a:r>
            <a:r>
              <a:rPr lang="pt-BR" dirty="0">
                <a:latin typeface="Garamond" panose="02020404030301010803" pitchFamily="18" charset="0"/>
              </a:rPr>
              <a:t> </a:t>
            </a:r>
            <a:r>
              <a:rPr lang="pt-BR" b="1" dirty="0" smtClean="0">
                <a:latin typeface="Garamond" panose="02020404030301010803" pitchFamily="18" charset="0"/>
              </a:rPr>
              <a:t>ANTEPROJETO:</a:t>
            </a:r>
            <a:r>
              <a:rPr lang="pt-BR" dirty="0" smtClean="0">
                <a:latin typeface="Garamond" panose="02020404030301010803" pitchFamily="18" charset="0"/>
              </a:rPr>
              <a:t> </a:t>
            </a:r>
            <a:r>
              <a:rPr lang="pt-BR" sz="1600" dirty="0">
                <a:latin typeface="Garamond" panose="02020404030301010803" pitchFamily="18" charset="0"/>
              </a:rPr>
              <a:t>peça técnica com todos os subsídios necessários à elaboração do </a:t>
            </a:r>
            <a:r>
              <a:rPr lang="pt-BR" sz="1600" dirty="0" smtClean="0">
                <a:latin typeface="Garamond" panose="02020404030301010803" pitchFamily="18" charset="0"/>
              </a:rPr>
              <a:t>projeto básico</a:t>
            </a:r>
            <a:r>
              <a:rPr lang="pt-BR" sz="1600" dirty="0">
                <a:latin typeface="Garamond" panose="02020404030301010803" pitchFamily="18" charset="0"/>
              </a:rPr>
              <a:t>, que deve conter, no mínimo, os seguintes elementos: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a) demonstração e justificativa do programa de necessidades, avaliação de demanda do </a:t>
            </a:r>
            <a:r>
              <a:rPr lang="pt-BR" sz="1600" dirty="0" smtClean="0">
                <a:latin typeface="Garamond" panose="02020404030301010803" pitchFamily="18" charset="0"/>
              </a:rPr>
              <a:t>público alvo, motivação </a:t>
            </a:r>
            <a:r>
              <a:rPr lang="pt-BR" sz="1600" dirty="0">
                <a:latin typeface="Garamond" panose="02020404030301010803" pitchFamily="18" charset="0"/>
              </a:rPr>
              <a:t>técnico-econômico-social do empreendimento, visão global dos </a:t>
            </a:r>
            <a:r>
              <a:rPr lang="pt-BR" sz="1600" dirty="0" smtClean="0">
                <a:latin typeface="Garamond" panose="02020404030301010803" pitchFamily="18" charset="0"/>
              </a:rPr>
              <a:t>investimentos e </a:t>
            </a:r>
            <a:r>
              <a:rPr lang="pt-BR" sz="1600" dirty="0">
                <a:latin typeface="Garamond" panose="02020404030301010803" pitchFamily="18" charset="0"/>
              </a:rPr>
              <a:t>definições relacionadas ao nível de serviço desejado;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b) condições de solidez, de segurança e de durabilidade;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c) prazo de entrega;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d) estética do projeto arquitetônico, traçado geométrico e/ou projeto da área de influência</a:t>
            </a:r>
            <a:r>
              <a:rPr lang="pt-BR" sz="1600" dirty="0" smtClean="0">
                <a:latin typeface="Garamond" panose="02020404030301010803" pitchFamily="18" charset="0"/>
              </a:rPr>
              <a:t>, quando </a:t>
            </a:r>
            <a:r>
              <a:rPr lang="pt-BR" sz="1600" dirty="0">
                <a:latin typeface="Garamond" panose="02020404030301010803" pitchFamily="18" charset="0"/>
              </a:rPr>
              <a:t>cabível;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e) parâmetros de adequação ao interesse público, de economia na utilização, de facilidade </a:t>
            </a:r>
            <a:r>
              <a:rPr lang="pt-BR" sz="1600" dirty="0" smtClean="0">
                <a:latin typeface="Garamond" panose="02020404030301010803" pitchFamily="18" charset="0"/>
              </a:rPr>
              <a:t>na execução</a:t>
            </a:r>
            <a:r>
              <a:rPr lang="pt-BR" sz="1600" dirty="0">
                <a:latin typeface="Garamond" panose="02020404030301010803" pitchFamily="18" charset="0"/>
              </a:rPr>
              <a:t>, de impacto ambiental e de acessibilidade;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f) proposta de concepção da obra ou do serviço de engenharia;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g) projetos anteriores ou estudos preliminares que embasaram a concepção proposta;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h) levantamento topográfico e cadastral;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i) pareceres de sondagem;</a:t>
            </a: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j) memorial descritivo dos elementos da edificação, dos componentes construtivos e </a:t>
            </a:r>
            <a:r>
              <a:rPr lang="pt-BR" sz="1600" dirty="0" smtClean="0">
                <a:latin typeface="Garamond" panose="02020404030301010803" pitchFamily="18" charset="0"/>
              </a:rPr>
              <a:t>dos materiais </a:t>
            </a:r>
            <a:r>
              <a:rPr lang="pt-BR" sz="1600" dirty="0">
                <a:latin typeface="Garamond" panose="02020404030301010803" pitchFamily="18" charset="0"/>
              </a:rPr>
              <a:t>de construção, de forma a estabelecer padrões mínimos para a contratação</a:t>
            </a:r>
            <a:r>
              <a:rPr lang="pt-BR" sz="1600" dirty="0" smtClean="0">
                <a:latin typeface="Garamond" panose="02020404030301010803" pitchFamily="18" charset="0"/>
              </a:rPr>
              <a:t>;</a:t>
            </a:r>
            <a:endParaRPr lang="pt-BR" sz="1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50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6" name="Retângulo 5"/>
          <p:cNvSpPr/>
          <p:nvPr/>
        </p:nvSpPr>
        <p:spPr>
          <a:xfrm>
            <a:off x="148289" y="149902"/>
            <a:ext cx="86715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Garamond" panose="02020404030301010803" pitchFamily="18" charset="0"/>
              </a:rPr>
              <a:t>Lei 14.133/21 - Art. 6º </a:t>
            </a:r>
            <a:r>
              <a:rPr lang="pt-BR" b="1" dirty="0" smtClean="0">
                <a:latin typeface="Garamond" panose="02020404030301010803" pitchFamily="18" charset="0"/>
              </a:rPr>
              <a:t>- XXV</a:t>
            </a:r>
            <a:r>
              <a:rPr lang="pt-BR" dirty="0" smtClean="0">
                <a:latin typeface="Garamond" panose="02020404030301010803" pitchFamily="18" charset="0"/>
              </a:rPr>
              <a:t> – </a:t>
            </a:r>
            <a:r>
              <a:rPr lang="pt-BR" b="1" dirty="0">
                <a:latin typeface="Garamond" panose="02020404030301010803" pitchFamily="18" charset="0"/>
              </a:rPr>
              <a:t>PROJETO BÁSICO</a:t>
            </a:r>
            <a:r>
              <a:rPr lang="pt-BR" b="1" dirty="0" smtClean="0">
                <a:latin typeface="Garamond" panose="02020404030301010803" pitchFamily="18" charset="0"/>
              </a:rPr>
              <a:t>: </a:t>
            </a:r>
            <a:r>
              <a:rPr lang="pt-BR" sz="1200" dirty="0">
                <a:latin typeface="Garamond" panose="02020404030301010803" pitchFamily="18" charset="0"/>
              </a:rPr>
              <a:t>C</a:t>
            </a:r>
            <a:r>
              <a:rPr lang="pt-BR" sz="1200" dirty="0" smtClean="0">
                <a:latin typeface="Garamond" panose="02020404030301010803" pitchFamily="18" charset="0"/>
              </a:rPr>
              <a:t>onjunto </a:t>
            </a:r>
            <a:r>
              <a:rPr lang="pt-BR" sz="1200" dirty="0">
                <a:latin typeface="Garamond" panose="02020404030301010803" pitchFamily="18" charset="0"/>
              </a:rPr>
              <a:t>de elementos necessários e suficientes, com nível de </a:t>
            </a:r>
            <a:r>
              <a:rPr lang="pt-BR" sz="1200" dirty="0" smtClean="0">
                <a:latin typeface="Garamond" panose="02020404030301010803" pitchFamily="18" charset="0"/>
              </a:rPr>
              <a:t>precisão adequado </a:t>
            </a:r>
            <a:r>
              <a:rPr lang="pt-BR" sz="1200" dirty="0">
                <a:latin typeface="Garamond" panose="02020404030301010803" pitchFamily="18" charset="0"/>
              </a:rPr>
              <a:t>para definir e dimensionar a obra ou o serviço, ou o complexo de obras ou de </a:t>
            </a:r>
            <a:r>
              <a:rPr lang="pt-BR" sz="1200" dirty="0" smtClean="0">
                <a:latin typeface="Garamond" panose="02020404030301010803" pitchFamily="18" charset="0"/>
              </a:rPr>
              <a:t>serviços objeto </a:t>
            </a:r>
            <a:r>
              <a:rPr lang="pt-BR" sz="1200" dirty="0">
                <a:latin typeface="Garamond" panose="02020404030301010803" pitchFamily="18" charset="0"/>
              </a:rPr>
              <a:t>da licitação, elaborado com base nas indicações dos estudos técnicos preliminares, </a:t>
            </a:r>
            <a:r>
              <a:rPr lang="pt-BR" sz="1200" dirty="0" smtClean="0">
                <a:latin typeface="Garamond" panose="02020404030301010803" pitchFamily="18" charset="0"/>
              </a:rPr>
              <a:t>que assegure </a:t>
            </a:r>
            <a:r>
              <a:rPr lang="pt-BR" sz="1200" dirty="0">
                <a:latin typeface="Garamond" panose="02020404030301010803" pitchFamily="18" charset="0"/>
              </a:rPr>
              <a:t>a viabilidade técnica e o adequado tratamento do impacto ambiental </a:t>
            </a:r>
            <a:r>
              <a:rPr lang="pt-BR" sz="1200" dirty="0" smtClean="0">
                <a:latin typeface="Garamond" panose="02020404030301010803" pitchFamily="18" charset="0"/>
              </a:rPr>
              <a:t>do empreendimento </a:t>
            </a:r>
            <a:r>
              <a:rPr lang="pt-BR" sz="1200" dirty="0">
                <a:latin typeface="Garamond" panose="02020404030301010803" pitchFamily="18" charset="0"/>
              </a:rPr>
              <a:t>e que possibilite a avaliação do custo da obra e a definição dos métodos e </a:t>
            </a:r>
            <a:r>
              <a:rPr lang="pt-BR" sz="1200" dirty="0" smtClean="0">
                <a:latin typeface="Garamond" panose="02020404030301010803" pitchFamily="18" charset="0"/>
              </a:rPr>
              <a:t>do prazo </a:t>
            </a:r>
            <a:r>
              <a:rPr lang="pt-BR" sz="1200" dirty="0">
                <a:latin typeface="Garamond" panose="02020404030301010803" pitchFamily="18" charset="0"/>
              </a:rPr>
              <a:t>de execução, devendo conter os seguintes elementos</a:t>
            </a:r>
            <a:r>
              <a:rPr lang="pt-BR" sz="1200" dirty="0" smtClean="0">
                <a:latin typeface="Garamond" panose="02020404030301010803" pitchFamily="18" charset="0"/>
              </a:rPr>
              <a:t>:</a:t>
            </a:r>
          </a:p>
          <a:p>
            <a:pPr algn="just"/>
            <a:r>
              <a:rPr lang="pt-BR" sz="1200" dirty="0">
                <a:latin typeface="Garamond" panose="02020404030301010803" pitchFamily="18" charset="0"/>
              </a:rPr>
              <a:t>a) levantamentos topográficos e cadastrais, sondagens e ensaios geotécnicos, ensaios e </a:t>
            </a:r>
            <a:r>
              <a:rPr lang="pt-BR" sz="1200" dirty="0" smtClean="0">
                <a:latin typeface="Garamond" panose="02020404030301010803" pitchFamily="18" charset="0"/>
              </a:rPr>
              <a:t>análises laboratoriais</a:t>
            </a:r>
            <a:r>
              <a:rPr lang="pt-BR" sz="1200" dirty="0">
                <a:latin typeface="Garamond" panose="02020404030301010803" pitchFamily="18" charset="0"/>
              </a:rPr>
              <a:t>, estudos socioambientais e demais dados e levantamentos necessários </a:t>
            </a:r>
            <a:r>
              <a:rPr lang="pt-BR" sz="1200" dirty="0" smtClean="0">
                <a:latin typeface="Garamond" panose="02020404030301010803" pitchFamily="18" charset="0"/>
              </a:rPr>
              <a:t>para execução </a:t>
            </a:r>
            <a:r>
              <a:rPr lang="pt-BR" sz="1200" dirty="0">
                <a:latin typeface="Garamond" panose="02020404030301010803" pitchFamily="18" charset="0"/>
              </a:rPr>
              <a:t>da solução escolhida;</a:t>
            </a:r>
          </a:p>
          <a:p>
            <a:pPr algn="just"/>
            <a:r>
              <a:rPr lang="pt-BR" sz="1200" dirty="0">
                <a:latin typeface="Garamond" panose="02020404030301010803" pitchFamily="18" charset="0"/>
              </a:rPr>
              <a:t>b) soluções técnicas globais e localizadas, suficientemente detalhadas, de forma a evitar, </a:t>
            </a:r>
            <a:r>
              <a:rPr lang="pt-BR" sz="1200" dirty="0" smtClean="0">
                <a:latin typeface="Garamond" panose="02020404030301010803" pitchFamily="18" charset="0"/>
              </a:rPr>
              <a:t>por ocasião </a:t>
            </a:r>
            <a:r>
              <a:rPr lang="pt-BR" sz="1200" dirty="0">
                <a:latin typeface="Garamond" panose="02020404030301010803" pitchFamily="18" charset="0"/>
              </a:rPr>
              <a:t>da elaboração do projeto executivo e da realização das obras e montagem, </a:t>
            </a:r>
            <a:r>
              <a:rPr lang="pt-BR" sz="1200" dirty="0" smtClean="0">
                <a:latin typeface="Garamond" panose="02020404030301010803" pitchFamily="18" charset="0"/>
              </a:rPr>
              <a:t>a necessidade </a:t>
            </a:r>
            <a:r>
              <a:rPr lang="pt-BR" sz="1200" dirty="0">
                <a:latin typeface="Garamond" panose="02020404030301010803" pitchFamily="18" charset="0"/>
              </a:rPr>
              <a:t>de reformulações ou variantes quanto à qualidade, ao preço e ao prazo </a:t>
            </a:r>
            <a:r>
              <a:rPr lang="pt-BR" sz="1200" dirty="0" smtClean="0">
                <a:latin typeface="Garamond" panose="02020404030301010803" pitchFamily="18" charset="0"/>
              </a:rPr>
              <a:t>inicialmente definidos</a:t>
            </a:r>
            <a:r>
              <a:rPr lang="pt-BR" sz="1200" dirty="0">
                <a:latin typeface="Garamond" panose="02020404030301010803" pitchFamily="18" charset="0"/>
              </a:rPr>
              <a:t>;</a:t>
            </a:r>
          </a:p>
          <a:p>
            <a:pPr algn="just"/>
            <a:r>
              <a:rPr lang="pt-BR" sz="1200" dirty="0">
                <a:latin typeface="Garamond" panose="02020404030301010803" pitchFamily="18" charset="0"/>
              </a:rPr>
              <a:t>c) identificação dos tipos de serviços a executar e dos materiais e equipamentos a incorporar </a:t>
            </a:r>
            <a:r>
              <a:rPr lang="pt-BR" sz="1200" dirty="0" smtClean="0">
                <a:latin typeface="Garamond" panose="02020404030301010803" pitchFamily="18" charset="0"/>
              </a:rPr>
              <a:t>à obra</a:t>
            </a:r>
            <a:r>
              <a:rPr lang="pt-BR" sz="1200" dirty="0">
                <a:latin typeface="Garamond" panose="02020404030301010803" pitchFamily="18" charset="0"/>
              </a:rPr>
              <a:t>, bem como das suas especificações, de modo a assegurar os melhores resultados para </a:t>
            </a:r>
            <a:r>
              <a:rPr lang="pt-BR" sz="1200" dirty="0" smtClean="0">
                <a:latin typeface="Garamond" panose="02020404030301010803" pitchFamily="18" charset="0"/>
              </a:rPr>
              <a:t>o empreendimento </a:t>
            </a:r>
            <a:r>
              <a:rPr lang="pt-BR" sz="1200" dirty="0">
                <a:latin typeface="Garamond" panose="02020404030301010803" pitchFamily="18" charset="0"/>
              </a:rPr>
              <a:t>e a segurança executiva na utilização do objeto, para os fins a que se destina</a:t>
            </a:r>
            <a:r>
              <a:rPr lang="pt-BR" sz="1200" dirty="0" smtClean="0">
                <a:latin typeface="Garamond" panose="02020404030301010803" pitchFamily="18" charset="0"/>
              </a:rPr>
              <a:t>, considerados </a:t>
            </a:r>
            <a:r>
              <a:rPr lang="pt-BR" sz="1200" dirty="0">
                <a:latin typeface="Garamond" panose="02020404030301010803" pitchFamily="18" charset="0"/>
              </a:rPr>
              <a:t>os riscos e os perigos identificáveis, sem frustrar o caráter competitivo para a </a:t>
            </a:r>
            <a:r>
              <a:rPr lang="pt-BR" sz="1200" dirty="0" smtClean="0">
                <a:latin typeface="Garamond" panose="02020404030301010803" pitchFamily="18" charset="0"/>
              </a:rPr>
              <a:t>sua execução</a:t>
            </a:r>
            <a:r>
              <a:rPr lang="pt-BR" sz="1200" dirty="0">
                <a:latin typeface="Garamond" panose="02020404030301010803" pitchFamily="18" charset="0"/>
              </a:rPr>
              <a:t>;</a:t>
            </a:r>
          </a:p>
          <a:p>
            <a:pPr algn="just"/>
            <a:r>
              <a:rPr lang="pt-BR" sz="1200" dirty="0">
                <a:latin typeface="Garamond" panose="02020404030301010803" pitchFamily="18" charset="0"/>
              </a:rPr>
              <a:t>d) informações que possibilitem o estudo e a definição de métodos construtivos, de </a:t>
            </a:r>
            <a:r>
              <a:rPr lang="pt-BR" sz="1200" dirty="0" smtClean="0">
                <a:latin typeface="Garamond" panose="02020404030301010803" pitchFamily="18" charset="0"/>
              </a:rPr>
              <a:t>instalações provisórias </a:t>
            </a:r>
            <a:r>
              <a:rPr lang="pt-BR" sz="1200" dirty="0">
                <a:latin typeface="Garamond" panose="02020404030301010803" pitchFamily="18" charset="0"/>
              </a:rPr>
              <a:t>e de condições organizacionais para a obra, sem frustrar o caráter competitivo </a:t>
            </a:r>
            <a:r>
              <a:rPr lang="pt-BR" sz="1200" dirty="0" smtClean="0">
                <a:latin typeface="Garamond" panose="02020404030301010803" pitchFamily="18" charset="0"/>
              </a:rPr>
              <a:t>para a </a:t>
            </a:r>
            <a:r>
              <a:rPr lang="pt-BR" sz="1200" dirty="0">
                <a:latin typeface="Garamond" panose="02020404030301010803" pitchFamily="18" charset="0"/>
              </a:rPr>
              <a:t>sua execução;</a:t>
            </a:r>
          </a:p>
          <a:p>
            <a:pPr algn="just"/>
            <a:r>
              <a:rPr lang="pt-BR" sz="1200" dirty="0">
                <a:latin typeface="Garamond" panose="02020404030301010803" pitchFamily="18" charset="0"/>
              </a:rPr>
              <a:t>e) subsídios para montagem do plano de licitação e gestão da obra, compreendidos a </a:t>
            </a:r>
            <a:r>
              <a:rPr lang="pt-BR" sz="1200" dirty="0" smtClean="0">
                <a:latin typeface="Garamond" panose="02020404030301010803" pitchFamily="18" charset="0"/>
              </a:rPr>
              <a:t>sua programação</a:t>
            </a:r>
            <a:r>
              <a:rPr lang="pt-BR" sz="1200" dirty="0">
                <a:latin typeface="Garamond" panose="02020404030301010803" pitchFamily="18" charset="0"/>
              </a:rPr>
              <a:t>, a estratégia de suprimentos, as normas de fiscalização e outros dados </a:t>
            </a:r>
            <a:r>
              <a:rPr lang="pt-BR" sz="1200" dirty="0" smtClean="0">
                <a:latin typeface="Garamond" panose="02020404030301010803" pitchFamily="18" charset="0"/>
              </a:rPr>
              <a:t>necessários em </a:t>
            </a:r>
            <a:r>
              <a:rPr lang="pt-BR" sz="1200" dirty="0">
                <a:latin typeface="Garamond" panose="02020404030301010803" pitchFamily="18" charset="0"/>
              </a:rPr>
              <a:t>cada caso;</a:t>
            </a:r>
          </a:p>
          <a:p>
            <a:pPr algn="just"/>
            <a:r>
              <a:rPr lang="pt-BR" sz="1200" dirty="0">
                <a:latin typeface="Garamond" panose="02020404030301010803" pitchFamily="18" charset="0"/>
              </a:rPr>
              <a:t>f) orçamento detalhado do custo global da obra, fundamentado em quantitativos de serviços </a:t>
            </a:r>
            <a:r>
              <a:rPr lang="pt-BR" sz="1200" dirty="0" smtClean="0">
                <a:latin typeface="Garamond" panose="02020404030301010803" pitchFamily="18" charset="0"/>
              </a:rPr>
              <a:t>e fornecimentos </a:t>
            </a:r>
            <a:r>
              <a:rPr lang="pt-BR" sz="1200" dirty="0">
                <a:latin typeface="Garamond" panose="02020404030301010803" pitchFamily="18" charset="0"/>
              </a:rPr>
              <a:t>propriamente avaliados, obrigatório exclusivamente para os regimes </a:t>
            </a:r>
            <a:r>
              <a:rPr lang="pt-BR" sz="1200" dirty="0" smtClean="0">
                <a:latin typeface="Garamond" panose="02020404030301010803" pitchFamily="18" charset="0"/>
              </a:rPr>
              <a:t>de execução </a:t>
            </a:r>
            <a:r>
              <a:rPr lang="pt-BR" sz="1200" dirty="0">
                <a:latin typeface="Garamond" panose="02020404030301010803" pitchFamily="18" charset="0"/>
              </a:rPr>
              <a:t>previstos nos incisos I, II, III, IV e VII do caput do art. 46 desta Lei;</a:t>
            </a:r>
            <a:endParaRPr lang="pt-BR" sz="1200" dirty="0" smtClean="0">
              <a:latin typeface="Garamond" panose="02020404030301010803" pitchFamily="18" charset="0"/>
            </a:endParaRPr>
          </a:p>
          <a:p>
            <a:pPr algn="just"/>
            <a:r>
              <a:rPr lang="pt-BR" sz="1200" dirty="0" smtClean="0">
                <a:latin typeface="Garamond" panose="02020404030301010803" pitchFamily="18" charset="0"/>
              </a:rPr>
              <a:t>O </a:t>
            </a:r>
            <a:r>
              <a:rPr lang="pt-BR" sz="1200" dirty="0">
                <a:latin typeface="Garamond" panose="02020404030301010803" pitchFamily="18" charset="0"/>
              </a:rPr>
              <a:t>projeto básico é o documento que detalha as soluções para a obra ou serviço a ser contratado, fornecendo as informações necessárias para que os proponentes possam elaborar suas propostas</a:t>
            </a:r>
            <a:r>
              <a:rPr lang="pt-BR" sz="1200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20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964755" y="116394"/>
            <a:ext cx="7336500" cy="1769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200" b="1" dirty="0">
                <a:solidFill>
                  <a:srgbClr val="FF6C00"/>
                </a:solidFill>
                <a:latin typeface="Garamond" panose="02020404030301010803" pitchFamily="18" charset="0"/>
                <a:ea typeface="Montserrat"/>
                <a:cs typeface="Montserrat"/>
                <a:sym typeface="Montserrat"/>
              </a:rPr>
              <a:t>Agente de Contratação e Fiscais de </a:t>
            </a:r>
            <a:r>
              <a:rPr lang="pt-BR" sz="3200" b="1" dirty="0" smtClean="0">
                <a:solidFill>
                  <a:srgbClr val="FF6C00"/>
                </a:solidFill>
                <a:latin typeface="Garamond" panose="02020404030301010803" pitchFamily="18" charset="0"/>
                <a:ea typeface="Montserrat"/>
                <a:cs typeface="Montserrat"/>
                <a:sym typeface="Montserrat"/>
              </a:rPr>
              <a:t>Contratos - </a:t>
            </a:r>
            <a:r>
              <a:rPr lang="pt-BR" sz="3200" dirty="0" smtClean="0">
                <a:solidFill>
                  <a:srgbClr val="FFFFFF"/>
                </a:solidFill>
                <a:latin typeface="Garamond" panose="02020404030301010803" pitchFamily="18" charset="0"/>
              </a:rPr>
              <a:t>Lei 14.133/21</a:t>
            </a:r>
            <a:endParaRPr lang="pt-BR" sz="3200" dirty="0">
              <a:solidFill>
                <a:srgbClr val="FFFFFF"/>
              </a:solidFill>
              <a:latin typeface="Garamond" panose="02020404030301010803" pitchFamily="18" charset="0"/>
            </a:endParaRPr>
          </a:p>
          <a:p>
            <a:pPr lvl="0"/>
            <a:endParaRPr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47134" y="1426664"/>
            <a:ext cx="6408109" cy="2985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Garamond" panose="02020404030301010803" pitchFamily="18" charset="0"/>
              </a:rPr>
              <a:t>Agente de Contratação e Equipe de </a:t>
            </a:r>
            <a:r>
              <a:rPr lang="pt-BR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Apoio</a:t>
            </a:r>
          </a:p>
          <a:p>
            <a:endParaRPr lang="pt-BR" b="1" dirty="0">
              <a:solidFill>
                <a:schemeClr val="bg1"/>
              </a:solidFill>
              <a:latin typeface="Poppins"/>
            </a:endParaRPr>
          </a:p>
          <a:p>
            <a:r>
              <a:rPr lang="pt-BR" b="1" dirty="0" smtClean="0">
                <a:solidFill>
                  <a:srgbClr val="6A7880"/>
                </a:solidFill>
                <a:latin typeface="Garamond" panose="02020404030301010803" pitchFamily="18" charset="0"/>
              </a:rPr>
              <a:t>3 - </a:t>
            </a:r>
            <a:r>
              <a:rPr lang="pt-BR" b="1" dirty="0">
                <a:solidFill>
                  <a:srgbClr val="6A7880"/>
                </a:solidFill>
                <a:latin typeface="Garamond" panose="02020404030301010803" pitchFamily="18" charset="0"/>
              </a:rPr>
              <a:t>Outros Destaques:</a:t>
            </a:r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a) Atentar às normativas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b) Supervisionar a etapa de formação do preço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c) Identificar os Fiscais de Contratos 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 smtClean="0">
                <a:solidFill>
                  <a:srgbClr val="6A7880"/>
                </a:solidFill>
                <a:latin typeface="Garamond" panose="02020404030301010803" pitchFamily="18" charset="0"/>
              </a:rPr>
              <a:t>d) Conferir </a:t>
            </a: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dotação orçamentária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e) Verificar a confecção dos editais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f) Solicitar Pareceres </a:t>
            </a:r>
            <a:r>
              <a:rPr lang="pt-BR" dirty="0" smtClean="0">
                <a:solidFill>
                  <a:srgbClr val="6A7880"/>
                </a:solidFill>
                <a:latin typeface="Garamond" panose="02020404030301010803" pitchFamily="18" charset="0"/>
              </a:rPr>
              <a:t>jurídicos</a:t>
            </a:r>
          </a:p>
          <a:p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b="1" dirty="0" smtClean="0">
                <a:solidFill>
                  <a:srgbClr val="6A7880"/>
                </a:solidFill>
                <a:latin typeface="Garamond" panose="02020404030301010803" pitchFamily="18" charset="0"/>
              </a:rPr>
              <a:t>4 -  </a:t>
            </a:r>
            <a:r>
              <a:rPr lang="pt-BR" b="1" dirty="0">
                <a:solidFill>
                  <a:srgbClr val="6A7880"/>
                </a:solidFill>
                <a:latin typeface="Garamond" panose="02020404030301010803" pitchFamily="18" charset="0"/>
              </a:rPr>
              <a:t>Poder/dever do Agente de Contratação e Equipe de Apoio:</a:t>
            </a:r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a) Evitar atividades operacionais/executórias (segregação)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>
                <a:solidFill>
                  <a:srgbClr val="6A7880"/>
                </a:solidFill>
                <a:latin typeface="Garamond" panose="02020404030301010803" pitchFamily="18" charset="0"/>
              </a:rPr>
              <a:t>b) Recomendar adequações </a:t>
            </a:r>
            <a:endParaRPr lang="pt-BR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81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6" name="Retângulo 5"/>
          <p:cNvSpPr/>
          <p:nvPr/>
        </p:nvSpPr>
        <p:spPr>
          <a:xfrm>
            <a:off x="365761" y="536610"/>
            <a:ext cx="845404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Garamond" panose="02020404030301010803" pitchFamily="18" charset="0"/>
              </a:rPr>
              <a:t>Lei 14.133/21 - Art. 6º - </a:t>
            </a:r>
            <a:r>
              <a:rPr lang="pt-BR" b="1" dirty="0" smtClean="0">
                <a:latin typeface="Garamond" panose="02020404030301010803" pitchFamily="18" charset="0"/>
              </a:rPr>
              <a:t>XXVI - PROJETO EXECUTIVO</a:t>
            </a:r>
            <a:r>
              <a:rPr lang="pt-BR" sz="1600" dirty="0" smtClean="0">
                <a:latin typeface="Garamond" panose="02020404030301010803" pitchFamily="18" charset="0"/>
              </a:rPr>
              <a:t>: </a:t>
            </a:r>
            <a:r>
              <a:rPr lang="pt-BR" sz="1600" dirty="0">
                <a:latin typeface="Garamond" panose="02020404030301010803" pitchFamily="18" charset="0"/>
              </a:rPr>
              <a:t>conjunto de elementos necessários e suficientes à execução </a:t>
            </a:r>
            <a:r>
              <a:rPr lang="pt-BR" sz="1600" dirty="0" smtClean="0">
                <a:latin typeface="Garamond" panose="02020404030301010803" pitchFamily="18" charset="0"/>
              </a:rPr>
              <a:t>completa da </a:t>
            </a:r>
            <a:r>
              <a:rPr lang="pt-BR" sz="1600" dirty="0">
                <a:latin typeface="Garamond" panose="02020404030301010803" pitchFamily="18" charset="0"/>
              </a:rPr>
              <a:t>obra, com o </a:t>
            </a:r>
            <a:r>
              <a:rPr lang="pt-BR" sz="1600" b="1" u="sng" dirty="0">
                <a:latin typeface="Garamond" panose="02020404030301010803" pitchFamily="18" charset="0"/>
              </a:rPr>
              <a:t>detalhamento</a:t>
            </a:r>
            <a:r>
              <a:rPr lang="pt-BR" sz="1600" dirty="0">
                <a:latin typeface="Garamond" panose="02020404030301010803" pitchFamily="18" charset="0"/>
              </a:rPr>
              <a:t> das soluções previstas no projeto básico, </a:t>
            </a:r>
            <a:r>
              <a:rPr lang="pt-BR" sz="1600" b="1" u="sng" dirty="0">
                <a:latin typeface="Garamond" panose="02020404030301010803" pitchFamily="18" charset="0"/>
              </a:rPr>
              <a:t>a identificação de serviços</a:t>
            </a:r>
            <a:r>
              <a:rPr lang="pt-BR" sz="1600" b="1" u="sng" dirty="0" smtClean="0">
                <a:latin typeface="Garamond" panose="02020404030301010803" pitchFamily="18" charset="0"/>
              </a:rPr>
              <a:t>, de </a:t>
            </a:r>
            <a:r>
              <a:rPr lang="pt-BR" sz="1600" b="1" u="sng" dirty="0">
                <a:latin typeface="Garamond" panose="02020404030301010803" pitchFamily="18" charset="0"/>
              </a:rPr>
              <a:t>materiais e de equipamentos a serem incorporados à obra, bem como suas </a:t>
            </a:r>
            <a:r>
              <a:rPr lang="pt-BR" sz="1600" b="1" u="sng" dirty="0" smtClean="0">
                <a:latin typeface="Garamond" panose="02020404030301010803" pitchFamily="18" charset="0"/>
              </a:rPr>
              <a:t>especificações técnicas</a:t>
            </a:r>
            <a:r>
              <a:rPr lang="pt-BR" sz="1600" b="1" u="sng" dirty="0">
                <a:latin typeface="Garamond" panose="02020404030301010803" pitchFamily="18" charset="0"/>
              </a:rPr>
              <a:t>, de acordo com as normas técnicas pertinentes</a:t>
            </a:r>
            <a:r>
              <a:rPr lang="pt-BR" sz="1600" b="1" u="sng" dirty="0" smtClean="0">
                <a:latin typeface="Garamond" panose="02020404030301010803" pitchFamily="18" charset="0"/>
              </a:rPr>
              <a:t>;</a:t>
            </a:r>
          </a:p>
          <a:p>
            <a:pPr algn="just"/>
            <a:endParaRPr lang="pt-BR" sz="1600" b="1" dirty="0">
              <a:latin typeface="Garamond" panose="02020404030301010803" pitchFamily="18" charset="0"/>
            </a:endParaRPr>
          </a:p>
          <a:p>
            <a:pPr algn="just"/>
            <a:endParaRPr lang="pt-BR" sz="1600" b="1" dirty="0" smtClean="0"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O </a:t>
            </a:r>
            <a:r>
              <a:rPr lang="pt-BR" sz="1600" dirty="0">
                <a:latin typeface="Garamond" panose="02020404030301010803" pitchFamily="18" charset="0"/>
              </a:rPr>
              <a:t>projeto executivo é o documento que </a:t>
            </a:r>
            <a:r>
              <a:rPr lang="pt-BR" sz="1600" b="1" u="sng" dirty="0">
                <a:latin typeface="Garamond" panose="02020404030301010803" pitchFamily="18" charset="0"/>
              </a:rPr>
              <a:t>detalha as soluções previstas no projeto básico</a:t>
            </a:r>
            <a:r>
              <a:rPr lang="pt-BR" sz="1600" dirty="0">
                <a:latin typeface="Garamond" panose="02020404030301010803" pitchFamily="18" charset="0"/>
              </a:rPr>
              <a:t>, incluindo as especificações técnicas, a identificação de materiais e equipamentos, e a identificação dos serviços a serem realizados. </a:t>
            </a:r>
          </a:p>
          <a:p>
            <a:pPr algn="just"/>
            <a:endParaRPr lang="pt-B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65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5" name="Retângulo 4"/>
          <p:cNvSpPr/>
          <p:nvPr/>
        </p:nvSpPr>
        <p:spPr>
          <a:xfrm>
            <a:off x="464017" y="296563"/>
            <a:ext cx="81313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/>
              <a:t>FASE PREPARATÓRIA DO PROCESSO LICITATÓRIO – ARTS. 18 E 19 </a:t>
            </a:r>
            <a:endParaRPr lang="pt-BR" sz="1600" b="1" dirty="0"/>
          </a:p>
        </p:txBody>
      </p:sp>
      <p:sp>
        <p:nvSpPr>
          <p:cNvPr id="10" name="Seta para a Direita 9"/>
          <p:cNvSpPr/>
          <p:nvPr/>
        </p:nvSpPr>
        <p:spPr>
          <a:xfrm>
            <a:off x="80805" y="807434"/>
            <a:ext cx="2396388" cy="1984480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Garamond" panose="02020404030301010803" pitchFamily="18" charset="0"/>
              </a:rPr>
              <a:t>NECESSIDADE DA </a:t>
            </a:r>
            <a:r>
              <a:rPr lang="pt-BR" sz="11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CONTRATAÇÃO</a:t>
            </a:r>
          </a:p>
          <a:p>
            <a:pPr algn="ctr"/>
            <a:r>
              <a:rPr lang="pt-BR" sz="11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DFD – Documento Formalização de Demanda </a:t>
            </a:r>
          </a:p>
          <a:p>
            <a:pPr algn="ctr"/>
            <a:r>
              <a:rPr lang="pt-BR" sz="11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E.T.P – Estudo Técnico Preliminar</a:t>
            </a:r>
            <a:endParaRPr lang="pt-BR" sz="11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2557998" y="918195"/>
            <a:ext cx="2795398" cy="1873719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DEFINIÇÃO DO </a:t>
            </a:r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OBJETO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Termo de Referência, Anteprojeto, Projeto Básico ou Executivo</a:t>
            </a:r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Seta para a Direita 11"/>
          <p:cNvSpPr/>
          <p:nvPr/>
        </p:nvSpPr>
        <p:spPr>
          <a:xfrm>
            <a:off x="5386646" y="942456"/>
            <a:ext cx="2111433" cy="1629294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CONDIÇÕES DE EXECUÇÃO, PAGAMENTO E GARANTIA</a:t>
            </a:r>
            <a:endParaRPr lang="pt-BR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Seta para a Direita 12"/>
          <p:cNvSpPr/>
          <p:nvPr/>
        </p:nvSpPr>
        <p:spPr>
          <a:xfrm>
            <a:off x="7545624" y="918195"/>
            <a:ext cx="1665850" cy="1603698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ORÇAMENTO ESTIMADO</a:t>
            </a:r>
            <a:endParaRPr lang="pt-BR" sz="12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Seta para a Direita 13"/>
          <p:cNvSpPr/>
          <p:nvPr/>
        </p:nvSpPr>
        <p:spPr>
          <a:xfrm>
            <a:off x="47555" y="2708678"/>
            <a:ext cx="2302617" cy="1188216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ELABORAÇÃO DO EDITAL E MINUTA </a:t>
            </a:r>
            <a:r>
              <a:rPr lang="pt-BR" sz="1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(ANEXOS)</a:t>
            </a:r>
            <a:endParaRPr lang="pt-BR" sz="12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Seta para a Direita 14"/>
          <p:cNvSpPr/>
          <p:nvPr/>
        </p:nvSpPr>
        <p:spPr>
          <a:xfrm>
            <a:off x="2411351" y="2767679"/>
            <a:ext cx="2069869" cy="112921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REGIME DE FORNECIMENTO</a:t>
            </a:r>
            <a:endParaRPr lang="pt-BR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Seta para a Direita 15"/>
          <p:cNvSpPr/>
          <p:nvPr/>
        </p:nvSpPr>
        <p:spPr>
          <a:xfrm>
            <a:off x="4588626" y="2521894"/>
            <a:ext cx="2369127" cy="1717598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REGRAS </a:t>
            </a:r>
            <a:r>
              <a:rPr lang="pt-BR" sz="1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LICITATÓRIAS</a:t>
            </a:r>
          </a:p>
          <a:p>
            <a:pPr algn="ctr"/>
            <a:r>
              <a:rPr lang="pt-BR" sz="1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Modalidades, Critérios de Julgamento e modo de disputa</a:t>
            </a:r>
            <a:endParaRPr lang="pt-BR" sz="12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Seta para a Direita 16"/>
          <p:cNvSpPr/>
          <p:nvPr/>
        </p:nvSpPr>
        <p:spPr>
          <a:xfrm>
            <a:off x="7065158" y="2790358"/>
            <a:ext cx="1779583" cy="1191438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ANÁLISE DE RISCOS</a:t>
            </a:r>
            <a:endParaRPr lang="pt-BR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tângulo Arredondado 3"/>
          <p:cNvSpPr/>
          <p:nvPr/>
        </p:nvSpPr>
        <p:spPr>
          <a:xfrm>
            <a:off x="4039849" y="4377128"/>
            <a:ext cx="989351" cy="224852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***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86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255372" y="166256"/>
            <a:ext cx="88886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latin typeface="Garamond" panose="02020404030301010803" pitchFamily="18" charset="0"/>
              </a:rPr>
              <a:t>3 - OUTROS DESTAQUES:</a:t>
            </a:r>
            <a:br>
              <a:rPr lang="pt-BR" b="1" dirty="0" smtClean="0">
                <a:latin typeface="Garamond" panose="02020404030301010803" pitchFamily="18" charset="0"/>
              </a:rPr>
            </a:br>
            <a:endParaRPr lang="pt-BR" b="1" dirty="0" smtClean="0">
              <a:latin typeface="Garamond" panose="02020404030301010803" pitchFamily="18" charset="0"/>
            </a:endParaRPr>
          </a:p>
          <a:p>
            <a:pPr marL="342900" indent="-342900">
              <a:buAutoNum type="alphaLcParenR"/>
            </a:pPr>
            <a:r>
              <a:rPr lang="pt-BR" b="1" dirty="0" smtClean="0">
                <a:latin typeface="Garamond" panose="02020404030301010803" pitchFamily="18" charset="0"/>
              </a:rPr>
              <a:t>Atentar </a:t>
            </a:r>
            <a:r>
              <a:rPr lang="pt-BR" b="1" dirty="0">
                <a:latin typeface="Garamond" panose="02020404030301010803" pitchFamily="18" charset="0"/>
              </a:rPr>
              <a:t>às </a:t>
            </a:r>
            <a:r>
              <a:rPr lang="pt-BR" b="1" dirty="0" smtClean="0">
                <a:latin typeface="Garamond" panose="02020404030301010803" pitchFamily="18" charset="0"/>
              </a:rPr>
              <a:t>normativas</a:t>
            </a:r>
          </a:p>
          <a:p>
            <a:pPr marL="342900" indent="-342900">
              <a:buAutoNum type="alphaLcParenR"/>
            </a:pPr>
            <a:endParaRPr lang="pt-BR" b="1" dirty="0" smtClean="0">
              <a:latin typeface="Garamond" panose="02020404030301010803" pitchFamily="18" charset="0"/>
            </a:endParaRP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Art. 22 da CF/88 </a:t>
            </a:r>
            <a:r>
              <a:rPr lang="pt-BR" dirty="0">
                <a:latin typeface="Garamond" panose="02020404030301010803" pitchFamily="18" charset="0"/>
              </a:rPr>
              <a:t>– Compete </a:t>
            </a:r>
            <a:r>
              <a:rPr lang="pt-BR" b="1" u="sng" dirty="0">
                <a:latin typeface="Garamond" panose="02020404030301010803" pitchFamily="18" charset="0"/>
              </a:rPr>
              <a:t>privativamente</a:t>
            </a:r>
            <a:r>
              <a:rPr lang="pt-BR" dirty="0">
                <a:latin typeface="Garamond" panose="02020404030301010803" pitchFamily="18" charset="0"/>
              </a:rPr>
              <a:t> à União legislar sobre: [...] XXVII – normas gerais de </a:t>
            </a:r>
            <a:r>
              <a:rPr lang="pt-BR" b="1" u="sng" dirty="0">
                <a:latin typeface="Garamond" panose="02020404030301010803" pitchFamily="18" charset="0"/>
              </a:rPr>
              <a:t>licitação e contratação</a:t>
            </a:r>
            <a:r>
              <a:rPr lang="pt-BR" dirty="0">
                <a:latin typeface="Garamond" panose="02020404030301010803" pitchFamily="18" charset="0"/>
              </a:rPr>
              <a:t>, em todas as modalidades, para as administrações públicas diretas, autárquicas e fundacionais da União, Estados, Distrito Federal e Municípios, obedecidos o disposto no art. 37, XXI, e para as empresas públicas e sociedades de economia mista, nos termos do art. 173. §1o , III</a:t>
            </a:r>
            <a:r>
              <a:rPr lang="pt-BR" dirty="0" smtClean="0">
                <a:latin typeface="Garamond" panose="02020404030301010803" pitchFamily="18" charset="0"/>
              </a:rPr>
              <a:t>;</a:t>
            </a: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Art. 37. [...] XXI da CF/88 </a:t>
            </a:r>
            <a:r>
              <a:rPr lang="pt-BR" dirty="0">
                <a:latin typeface="Garamond" panose="02020404030301010803" pitchFamily="18" charset="0"/>
              </a:rPr>
              <a:t>– ressalvados os casos especificados na legislação, </a:t>
            </a:r>
            <a:r>
              <a:rPr lang="pt-BR" b="1" u="sng" dirty="0">
                <a:latin typeface="Garamond" panose="02020404030301010803" pitchFamily="18" charset="0"/>
              </a:rPr>
              <a:t>as obras, serviços, compras e alienações </a:t>
            </a:r>
            <a:r>
              <a:rPr lang="pt-BR" dirty="0">
                <a:latin typeface="Garamond" panose="02020404030301010803" pitchFamily="18" charset="0"/>
              </a:rPr>
              <a:t>serão contratados mediante processo de licitação pública que assegure IGUALDADE de condições a todos os concorrentes, com cláusulas que estabeleçam obrigações de pagamento, mantidas as condições efetivas da proposta, nos termos da lei, o qual </a:t>
            </a:r>
            <a:r>
              <a:rPr lang="pt-BR" b="1" u="sng" dirty="0">
                <a:latin typeface="Garamond" panose="02020404030301010803" pitchFamily="18" charset="0"/>
              </a:rPr>
              <a:t>somente permitirá as exigências de qualificação técnica e econômica</a:t>
            </a:r>
            <a:r>
              <a:rPr lang="pt-BR" dirty="0">
                <a:latin typeface="Garamond" panose="02020404030301010803" pitchFamily="18" charset="0"/>
              </a:rPr>
              <a:t>, indispensáveis à garantia do cumprimento das obrigações</a:t>
            </a:r>
            <a:r>
              <a:rPr lang="pt-BR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Lei 14.133/2021: </a:t>
            </a:r>
            <a:r>
              <a:rPr lang="pt-BR" dirty="0">
                <a:latin typeface="Garamond" panose="02020404030301010803" pitchFamily="18" charset="0"/>
              </a:rPr>
              <a:t>administração direta, autárquica e fundacional. Está em vigor desde a data da sua publicação (</a:t>
            </a:r>
            <a:r>
              <a:rPr lang="pt-BR" dirty="0" smtClean="0">
                <a:latin typeface="Garamond" panose="02020404030301010803" pitchFamily="18" charset="0"/>
              </a:rPr>
              <a:t>1º/04/21)</a:t>
            </a:r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Lei nº 12.846/13 </a:t>
            </a:r>
            <a:r>
              <a:rPr lang="pt-BR" dirty="0">
                <a:latin typeface="Garamond" panose="02020404030301010803" pitchFamily="18" charset="0"/>
              </a:rPr>
              <a:t>– “Lei anticorrupção”. (Programa de integridade – COMPLIANCE)</a:t>
            </a: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Lei Complementar 123/2006</a:t>
            </a:r>
            <a:r>
              <a:rPr lang="pt-BR" dirty="0">
                <a:latin typeface="Garamond" panose="02020404030301010803" pitchFamily="18" charset="0"/>
              </a:rPr>
              <a:t>, </a:t>
            </a:r>
            <a:r>
              <a:rPr lang="pt-BR" dirty="0" err="1">
                <a:latin typeface="Garamond" panose="02020404030301010803" pitchFamily="18" charset="0"/>
              </a:rPr>
              <a:t>arts</a:t>
            </a:r>
            <a:r>
              <a:rPr lang="pt-BR" dirty="0">
                <a:latin typeface="Garamond" panose="02020404030301010803" pitchFamily="18" charset="0"/>
              </a:rPr>
              <a:t>. 42 a 49 -  </a:t>
            </a:r>
            <a:r>
              <a:rPr lang="pt-BR" dirty="0" smtClean="0">
                <a:latin typeface="Garamond" panose="02020404030301010803" pitchFamily="18" charset="0"/>
              </a:rPr>
              <a:t>Benefícios e Preferências </a:t>
            </a:r>
            <a:r>
              <a:rPr lang="pt-BR" dirty="0">
                <a:latin typeface="Garamond" panose="02020404030301010803" pitchFamily="18" charset="0"/>
              </a:rPr>
              <a:t>c</a:t>
            </a:r>
            <a:r>
              <a:rPr lang="pt-BR" dirty="0" smtClean="0">
                <a:latin typeface="Garamond" panose="02020404030301010803" pitchFamily="18" charset="0"/>
              </a:rPr>
              <a:t>oncedidas para MEI, ME e </a:t>
            </a:r>
            <a:r>
              <a:rPr lang="pt-BR" dirty="0">
                <a:latin typeface="Garamond" panose="02020404030301010803" pitchFamily="18" charset="0"/>
              </a:rPr>
              <a:t>EPP – ART. 4º</a:t>
            </a: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endParaRPr lang="pt-BR" dirty="0" smtClean="0">
              <a:latin typeface="Garamond" panose="02020404030301010803" pitchFamily="18" charset="0"/>
            </a:endParaRP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endParaRPr lang="pt-BR" b="1" dirty="0" smtClean="0">
              <a:latin typeface="Garamond" panose="02020404030301010803" pitchFamily="18" charset="0"/>
            </a:endParaRPr>
          </a:p>
          <a:p>
            <a:endParaRPr lang="pt-BR" b="1" dirty="0" smtClean="0">
              <a:latin typeface="Garamond" panose="02020404030301010803" pitchFamily="18" charset="0"/>
            </a:endParaRPr>
          </a:p>
          <a:p>
            <a:pPr marL="342900" indent="-342900">
              <a:buAutoNum type="alphaLcParenR"/>
            </a:pPr>
            <a:endParaRPr lang="pt-BR" b="1" dirty="0">
              <a:latin typeface="Garamond" panose="02020404030301010803" pitchFamily="18" charset="0"/>
            </a:endParaRPr>
          </a:p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844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343362" y="407324"/>
            <a:ext cx="862607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latin typeface="Garamond" panose="02020404030301010803" pitchFamily="18" charset="0"/>
              </a:rPr>
              <a:t>b</a:t>
            </a:r>
            <a:r>
              <a:rPr lang="pt-BR" sz="1600" b="1" dirty="0">
                <a:latin typeface="Garamond" panose="02020404030301010803" pitchFamily="18" charset="0"/>
              </a:rPr>
              <a:t>) Supervisionar a etapa de formação do preço</a:t>
            </a:r>
          </a:p>
          <a:p>
            <a:pPr algn="just"/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r>
              <a:rPr lang="pt-BR" dirty="0" smtClean="0">
                <a:latin typeface="Garamond" panose="02020404030301010803" pitchFamily="18" charset="0"/>
              </a:rPr>
              <a:t>Significa </a:t>
            </a:r>
            <a:r>
              <a:rPr lang="pt-BR" dirty="0">
                <a:latin typeface="Garamond" panose="02020404030301010803" pitchFamily="18" charset="0"/>
              </a:rPr>
              <a:t>garantir que o </a:t>
            </a:r>
            <a:r>
              <a:rPr lang="pt-BR" b="1" dirty="0">
                <a:latin typeface="Garamond" panose="02020404030301010803" pitchFamily="18" charset="0"/>
              </a:rPr>
              <a:t>valor estimado </a:t>
            </a:r>
            <a:r>
              <a:rPr lang="pt-BR" dirty="0">
                <a:latin typeface="Garamond" panose="02020404030301010803" pitchFamily="18" charset="0"/>
              </a:rPr>
              <a:t>para a contratação seja justo e transparente, evitando </a:t>
            </a:r>
            <a:r>
              <a:rPr lang="pt-BR" dirty="0" err="1">
                <a:latin typeface="Garamond" panose="02020404030301010803" pitchFamily="18" charset="0"/>
              </a:rPr>
              <a:t>sobrepreços</a:t>
            </a:r>
            <a:r>
              <a:rPr lang="pt-BR" dirty="0">
                <a:latin typeface="Garamond" panose="02020404030301010803" pitchFamily="18" charset="0"/>
              </a:rPr>
              <a:t> ou preços irrealistas. Isso envolve desde a </a:t>
            </a:r>
            <a:r>
              <a:rPr lang="pt-BR" b="1" u="sng" dirty="0">
                <a:latin typeface="Garamond" panose="02020404030301010803" pitchFamily="18" charset="0"/>
              </a:rPr>
              <a:t>pesquisa de preços </a:t>
            </a:r>
            <a:r>
              <a:rPr lang="pt-BR" dirty="0">
                <a:latin typeface="Garamond" panose="02020404030301010803" pitchFamily="18" charset="0"/>
              </a:rPr>
              <a:t>até a análise do </a:t>
            </a:r>
            <a:r>
              <a:rPr lang="pt-BR" b="1" u="sng" dirty="0">
                <a:latin typeface="Garamond" panose="02020404030301010803" pitchFamily="18" charset="0"/>
              </a:rPr>
              <a:t>orçamento estimado</a:t>
            </a:r>
            <a:r>
              <a:rPr lang="pt-BR" dirty="0">
                <a:latin typeface="Garamond" panose="02020404030301010803" pitchFamily="18" charset="0"/>
              </a:rPr>
              <a:t>. </a:t>
            </a:r>
            <a:endParaRPr lang="pt-BR" dirty="0" smtClean="0">
              <a:latin typeface="Garamond" panose="02020404030301010803" pitchFamily="18" charset="0"/>
            </a:endParaRP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b="1" dirty="0" smtClean="0">
                <a:latin typeface="Garamond" panose="02020404030301010803" pitchFamily="18" charset="0"/>
              </a:rPr>
              <a:t>Estimativa de despesas</a:t>
            </a: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b="1" dirty="0" smtClean="0">
                <a:latin typeface="Garamond" panose="02020404030301010803" pitchFamily="18" charset="0"/>
              </a:rPr>
              <a:t>Lei 14.133/21 - Art</a:t>
            </a:r>
            <a:r>
              <a:rPr lang="pt-BR" b="1" dirty="0">
                <a:latin typeface="Garamond" panose="02020404030301010803" pitchFamily="18" charset="0"/>
              </a:rPr>
              <a:t>. 11. </a:t>
            </a:r>
            <a:r>
              <a:rPr lang="pt-BR" dirty="0">
                <a:latin typeface="Garamond" panose="02020404030301010803" pitchFamily="18" charset="0"/>
              </a:rPr>
              <a:t>O processo licitatório tem por objetivos</a:t>
            </a:r>
            <a:r>
              <a:rPr lang="pt-BR" dirty="0" smtClean="0">
                <a:latin typeface="Garamond" panose="02020404030301010803" pitchFamily="18" charset="0"/>
              </a:rPr>
              <a:t>:</a:t>
            </a:r>
          </a:p>
          <a:p>
            <a:pPr algn="just"/>
            <a:r>
              <a:rPr lang="pt-BR" dirty="0" smtClean="0">
                <a:latin typeface="Garamond" panose="02020404030301010803" pitchFamily="18" charset="0"/>
              </a:rPr>
              <a:t>(...)</a:t>
            </a: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III</a:t>
            </a:r>
            <a:r>
              <a:rPr lang="pt-BR" dirty="0">
                <a:latin typeface="Garamond" panose="02020404030301010803" pitchFamily="18" charset="0"/>
              </a:rPr>
              <a:t> – evitar contratações com </a:t>
            </a:r>
            <a:r>
              <a:rPr lang="pt-BR" b="1" u="sng" dirty="0" err="1">
                <a:latin typeface="Garamond" panose="02020404030301010803" pitchFamily="18" charset="0"/>
              </a:rPr>
              <a:t>sobrepreço</a:t>
            </a:r>
            <a:r>
              <a:rPr lang="pt-BR" b="1" u="sng" dirty="0">
                <a:latin typeface="Garamond" panose="02020404030301010803" pitchFamily="18" charset="0"/>
              </a:rPr>
              <a:t> ou com preços manifestamente inexequíveis </a:t>
            </a:r>
            <a:r>
              <a:rPr lang="pt-BR" b="1" u="sng" dirty="0" smtClean="0">
                <a:latin typeface="Garamond" panose="02020404030301010803" pitchFamily="18" charset="0"/>
              </a:rPr>
              <a:t>e superfaturamento </a:t>
            </a:r>
            <a:r>
              <a:rPr lang="pt-BR" dirty="0">
                <a:latin typeface="Garamond" panose="02020404030301010803" pitchFamily="18" charset="0"/>
              </a:rPr>
              <a:t>na execução dos contratos</a:t>
            </a:r>
            <a:r>
              <a:rPr lang="pt-BR" dirty="0" smtClean="0">
                <a:latin typeface="Garamond" panose="02020404030301010803" pitchFamily="18" charset="0"/>
              </a:rPr>
              <a:t>;</a:t>
            </a: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b="1" dirty="0">
                <a:latin typeface="Garamond" panose="02020404030301010803" pitchFamily="18" charset="0"/>
              </a:rPr>
              <a:t>Art. 23. </a:t>
            </a:r>
            <a:r>
              <a:rPr lang="pt-BR" dirty="0">
                <a:latin typeface="Garamond" panose="02020404030301010803" pitchFamily="18" charset="0"/>
              </a:rPr>
              <a:t>O valor previamente estimado da contratação deverá ser </a:t>
            </a:r>
            <a:r>
              <a:rPr lang="pt-BR" b="1" u="sng" dirty="0">
                <a:latin typeface="Garamond" panose="02020404030301010803" pitchFamily="18" charset="0"/>
              </a:rPr>
              <a:t>compatível com os </a:t>
            </a:r>
            <a:r>
              <a:rPr lang="pt-BR" b="1" u="sng" dirty="0" smtClean="0">
                <a:latin typeface="Garamond" panose="02020404030301010803" pitchFamily="18" charset="0"/>
              </a:rPr>
              <a:t>valores praticados </a:t>
            </a:r>
            <a:r>
              <a:rPr lang="pt-BR" b="1" u="sng" dirty="0">
                <a:latin typeface="Garamond" panose="02020404030301010803" pitchFamily="18" charset="0"/>
              </a:rPr>
              <a:t>pelo mercado</a:t>
            </a:r>
            <a:r>
              <a:rPr lang="pt-BR" dirty="0">
                <a:latin typeface="Garamond" panose="02020404030301010803" pitchFamily="18" charset="0"/>
              </a:rPr>
              <a:t>, considerados os preços constantes de bancos de dados públicos e </a:t>
            </a:r>
            <a:r>
              <a:rPr lang="pt-BR" dirty="0" smtClean="0">
                <a:latin typeface="Garamond" panose="02020404030301010803" pitchFamily="18" charset="0"/>
              </a:rPr>
              <a:t>as quantidades </a:t>
            </a:r>
            <a:r>
              <a:rPr lang="pt-BR" dirty="0">
                <a:latin typeface="Garamond" panose="02020404030301010803" pitchFamily="18" charset="0"/>
              </a:rPr>
              <a:t>a serem contratadas, observadas </a:t>
            </a:r>
            <a:r>
              <a:rPr lang="pt-BR" dirty="0" smtClean="0">
                <a:latin typeface="Garamond" panose="02020404030301010803" pitchFamily="18" charset="0"/>
              </a:rPr>
              <a:t>a potencial </a:t>
            </a:r>
            <a:r>
              <a:rPr lang="pt-BR" dirty="0">
                <a:latin typeface="Garamond" panose="02020404030301010803" pitchFamily="18" charset="0"/>
              </a:rPr>
              <a:t>economia de escala e as </a:t>
            </a:r>
            <a:r>
              <a:rPr lang="pt-BR" dirty="0" smtClean="0">
                <a:latin typeface="Garamond" panose="02020404030301010803" pitchFamily="18" charset="0"/>
              </a:rPr>
              <a:t>peculiaridades do </a:t>
            </a:r>
            <a:r>
              <a:rPr lang="pt-BR" dirty="0">
                <a:latin typeface="Garamond" panose="02020404030301010803" pitchFamily="18" charset="0"/>
              </a:rPr>
              <a:t>local de execução do objeto.</a:t>
            </a:r>
          </a:p>
        </p:txBody>
      </p:sp>
    </p:spTree>
    <p:extLst>
      <p:ext uri="{BB962C8B-B14F-4D97-AF65-F5344CB8AC3E}">
        <p14:creationId xmlns:p14="http://schemas.microsoft.com/office/powerpoint/2010/main" val="283799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343362" y="407324"/>
            <a:ext cx="869354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Garamond" panose="02020404030301010803" pitchFamily="18" charset="0"/>
              </a:rPr>
              <a:t>c) Identificar os Fiscais de Contratos</a:t>
            </a:r>
            <a:r>
              <a:rPr lang="pt-BR" dirty="0"/>
              <a:t/>
            </a:r>
            <a:br>
              <a:rPr lang="pt-BR" dirty="0"/>
            </a:br>
            <a:endParaRPr lang="pt-BR" dirty="0" smtClean="0"/>
          </a:p>
          <a:p>
            <a:pPr algn="just"/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Decreto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Nº 11.246, </a:t>
            </a:r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 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27 </a:t>
            </a:r>
            <a:r>
              <a:rPr lang="pt-BR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 Outubro de 2022 - Art</a:t>
            </a:r>
            <a:r>
              <a:rPr lang="pt-BR" b="1" dirty="0">
                <a:solidFill>
                  <a:schemeClr val="tx1"/>
                </a:solidFill>
                <a:latin typeface="Garamond" panose="02020404030301010803" pitchFamily="18" charset="0"/>
              </a:rPr>
              <a:t>. 8º 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Os gestores e os fiscais de contratos e os respectivos substitutos serão representantes </a:t>
            </a:r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da administração 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designados pela autoridade máxima do órgão ou da entidade, ou por quem as normas de </a:t>
            </a:r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organização administrativa 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indicarem, para exercer as funções estabelecidas no art. 21 ao art. 24, observados os </a:t>
            </a:r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requisitos estabelecidos 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no art. 10.</a:t>
            </a:r>
            <a:endParaRPr lang="pt-BR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endParaRPr lang="pt-BR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A </a:t>
            </a:r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designação dos fiscais de contrato é feita por meio de ato administrativo, geralmente pela autoridade máxima do órgão ou entidade, ou por quem as normas de organização administrativa </a:t>
            </a:r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indicarem.</a:t>
            </a:r>
          </a:p>
          <a:p>
            <a:pPr algn="just"/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  <a:latin typeface="Garamond" panose="02020404030301010803" pitchFamily="18" charset="0"/>
              </a:rPr>
              <a:t>Os fiscais de contrato são responsáveis por acompanhar e fiscalizar a execução do contrato, verificando o cumprimento dos prazos e condições estabelecidas. </a:t>
            </a:r>
            <a:endParaRPr lang="pt-BR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3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343362" y="407324"/>
            <a:ext cx="649223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Garamond" panose="02020404030301010803" pitchFamily="18" charset="0"/>
              </a:rPr>
              <a:t>d) Conferir dotação orçamentária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55372" y="918196"/>
            <a:ext cx="878153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Uma </a:t>
            </a:r>
            <a:r>
              <a:rPr lang="pt-BR" sz="16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dotação orçamentária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, também conhecida como rubrica, é o valor aprovado no orçamento público para cobrir uma determinada despesa. É a autorização para realizar gastos específicos, como aquisição de bens, serviços, pagamento de pessoal, etc. A dotação orçamentária é estabelecida na Lei Orçamentária Anual (LOA) e é essencial para que qualquer despesa pública seja paga. </a:t>
            </a:r>
          </a:p>
          <a:p>
            <a:pPr algn="just"/>
            <a:endParaRPr lang="pt-BR" sz="16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O 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agente de contratação, auxiliado pela sua equipe de apoio, deve verificar a </a:t>
            </a:r>
            <a:r>
              <a:rPr lang="pt-BR" sz="16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dotação orçamentária 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para garantir que a contratação prevista esteja dentro do limite estabelecido no orçamento do órgão. Esta análise é fundamental para evitar irregularidades e garantir a legalidade da contratação. </a:t>
            </a:r>
            <a:endParaRPr lang="pt-BR" sz="16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endParaRPr lang="pt-BR" sz="16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Antes de iniciar o processo de contratação, o agente de contratação e sua equipe devem verificar se existe </a:t>
            </a:r>
            <a:r>
              <a:rPr lang="pt-BR" sz="16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dotação orçamentária 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disponível para cobrir o valor do contrato</a:t>
            </a:r>
            <a:r>
              <a:rPr lang="pt-BR" sz="1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6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endParaRPr lang="pt-BR" sz="16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99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343362" y="407324"/>
            <a:ext cx="649223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Garamond" panose="02020404030301010803" pitchFamily="18" charset="0"/>
              </a:rPr>
              <a:t>e) Verificar a confecção dos editais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43363" y="807435"/>
            <a:ext cx="853463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 smtClean="0"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Na Fase Preparatória, a </a:t>
            </a:r>
            <a:r>
              <a:rPr lang="pt-BR" sz="1600" dirty="0">
                <a:latin typeface="Garamond" panose="02020404030301010803" pitchFamily="18" charset="0"/>
              </a:rPr>
              <a:t>elaboração do edital, incluindo a pesquisa de preços, estudos </a:t>
            </a:r>
            <a:r>
              <a:rPr lang="pt-BR" sz="1600" dirty="0" smtClean="0">
                <a:latin typeface="Garamond" panose="02020404030301010803" pitchFamily="18" charset="0"/>
              </a:rPr>
              <a:t>técnicos preliminares </a:t>
            </a:r>
            <a:r>
              <a:rPr lang="pt-BR" sz="1600" dirty="0">
                <a:latin typeface="Garamond" panose="02020404030301010803" pitchFamily="18" charset="0"/>
              </a:rPr>
              <a:t>e termos de referência, é geralmente realizada por uma equipe de apoio ou por servidores designados, antes da atuação do agente de contratação.</a:t>
            </a:r>
          </a:p>
          <a:p>
            <a:pPr algn="just"/>
            <a:endParaRPr lang="pt-BR" sz="1600" dirty="0" smtClean="0"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O </a:t>
            </a:r>
            <a:r>
              <a:rPr lang="pt-BR" sz="1600" dirty="0">
                <a:latin typeface="Garamond" panose="02020404030301010803" pitchFamily="18" charset="0"/>
              </a:rPr>
              <a:t>agente de contratação e a equipe de apoio verificam a minuta do edital, propondo alterações e correções necessárias para garantir sua conformidade. </a:t>
            </a:r>
            <a:endParaRPr lang="pt-BR" sz="1600" dirty="0" smtClean="0">
              <a:latin typeface="Garamond" panose="02020404030301010803" pitchFamily="18" charset="0"/>
            </a:endParaRPr>
          </a:p>
          <a:p>
            <a:pPr algn="just"/>
            <a:endParaRPr lang="pt-BR" sz="1600" dirty="0">
              <a:latin typeface="Garamond" panose="02020404030301010803" pitchFamily="18" charset="0"/>
            </a:endParaRPr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O </a:t>
            </a:r>
            <a:r>
              <a:rPr lang="pt-BR" sz="1600" dirty="0">
                <a:latin typeface="Garamond" panose="02020404030301010803" pitchFamily="18" charset="0"/>
              </a:rPr>
              <a:t>agente de contratação, auxiliado pela sua equipe de apoio, é responsável por verificar a </a:t>
            </a:r>
            <a:r>
              <a:rPr lang="pt-BR" sz="1600" b="1" u="sng" dirty="0">
                <a:latin typeface="Garamond" panose="02020404030301010803" pitchFamily="18" charset="0"/>
              </a:rPr>
              <a:t>confecção do edital de licitação</a:t>
            </a:r>
            <a:r>
              <a:rPr lang="pt-BR" sz="1600" dirty="0">
                <a:latin typeface="Garamond" panose="02020404030301010803" pitchFamily="18" charset="0"/>
              </a:rPr>
              <a:t>, conforme a Lei 14.133/2021. Embora a elaboração do edital possa ser realizada por outros órgãos, o agente de contratação tem a responsabilidade de garantir que o edital esteja em conformidade com a lei e que reflita a real necessidade da administração. </a:t>
            </a:r>
          </a:p>
        </p:txBody>
      </p:sp>
    </p:spTree>
    <p:extLst>
      <p:ext uri="{BB962C8B-B14F-4D97-AF65-F5344CB8AC3E}">
        <p14:creationId xmlns:p14="http://schemas.microsoft.com/office/powerpoint/2010/main" val="264202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4" name="Retângulo 3"/>
          <p:cNvSpPr/>
          <p:nvPr/>
        </p:nvSpPr>
        <p:spPr>
          <a:xfrm>
            <a:off x="255372" y="91440"/>
            <a:ext cx="8714061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Garamond" panose="02020404030301010803" pitchFamily="18" charset="0"/>
              </a:rPr>
              <a:t>f) Solicitar Pareceres jurídicos</a:t>
            </a:r>
          </a:p>
          <a:p>
            <a:pPr algn="just"/>
            <a:r>
              <a:rPr lang="pt-BR" dirty="0"/>
              <a:t/>
            </a:r>
            <a:br>
              <a:rPr lang="pt-BR" dirty="0"/>
            </a:br>
            <a:r>
              <a:rPr lang="pt-BR" dirty="0">
                <a:latin typeface="Garamond" panose="02020404030301010803" pitchFamily="18" charset="0"/>
              </a:rPr>
              <a:t>A solicitação de parecer jurídico pelo Agente de Contratação e sua equipe de apoio é um procedimento comum e essencial para </a:t>
            </a:r>
            <a:r>
              <a:rPr lang="pt-BR" b="1" u="sng" dirty="0">
                <a:latin typeface="Garamond" panose="02020404030301010803" pitchFamily="18" charset="0"/>
              </a:rPr>
              <a:t>garantir a legalidade e a segurança jurídica</a:t>
            </a:r>
            <a:r>
              <a:rPr lang="pt-BR" dirty="0">
                <a:latin typeface="Garamond" panose="02020404030301010803" pitchFamily="18" charset="0"/>
              </a:rPr>
              <a:t> dos </a:t>
            </a:r>
            <a:r>
              <a:rPr lang="pt-BR" b="1" u="sng" dirty="0">
                <a:latin typeface="Garamond" panose="02020404030301010803" pitchFamily="18" charset="0"/>
              </a:rPr>
              <a:t>processos licitatórios e de contratação direta </a:t>
            </a:r>
            <a:r>
              <a:rPr lang="pt-BR" dirty="0">
                <a:latin typeface="Garamond" panose="02020404030301010803" pitchFamily="18" charset="0"/>
              </a:rPr>
              <a:t>na administração pública. Este parecer visa analisar a legalidade dos procedimentos, dos documentos, e das decisões tomadas, </a:t>
            </a:r>
            <a:r>
              <a:rPr lang="pt-BR" b="1" u="sng" dirty="0" smtClean="0">
                <a:latin typeface="Garamond" panose="02020404030301010803" pitchFamily="18" charset="0"/>
              </a:rPr>
              <a:t>minimizando riscos de irregularidades e garantindo a conformidade </a:t>
            </a:r>
            <a:r>
              <a:rPr lang="pt-BR" b="1" u="sng" dirty="0">
                <a:latin typeface="Garamond" panose="02020404030301010803" pitchFamily="18" charset="0"/>
              </a:rPr>
              <a:t>com a </a:t>
            </a:r>
            <a:r>
              <a:rPr lang="pt-BR" b="1" u="sng" dirty="0" smtClean="0">
                <a:latin typeface="Garamond" panose="02020404030301010803" pitchFamily="18" charset="0"/>
              </a:rPr>
              <a:t>legislação</a:t>
            </a:r>
            <a:r>
              <a:rPr lang="pt-BR" dirty="0">
                <a:latin typeface="Garamond" panose="02020404030301010803" pitchFamily="18" charset="0"/>
              </a:rPr>
              <a:t>, especialmente a Lei nº 14.133/2021. </a:t>
            </a:r>
            <a:endParaRPr lang="pt-BR" dirty="0" smtClean="0">
              <a:latin typeface="Garamond" panose="02020404030301010803" pitchFamily="18" charset="0"/>
            </a:endParaRP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A solicitação deve indicar claramente o objeto da análise jurídica, seja um edital, um termo de referência, um contrato, um procedimento de contratação, ou qualquer outro documento ou etapa do processo. </a:t>
            </a:r>
            <a:endParaRPr lang="pt-BR" dirty="0" smtClean="0">
              <a:latin typeface="Garamond" panose="02020404030301010803" pitchFamily="18" charset="0"/>
            </a:endParaRP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A solicitação deve justificar a necessidade do parecer jurídico, explicando o motivo da solicitação e o que se espera do parecer (</a:t>
            </a:r>
            <a:r>
              <a:rPr lang="pt-BR" dirty="0" err="1">
                <a:latin typeface="Garamond" panose="02020404030301010803" pitchFamily="18" charset="0"/>
              </a:rPr>
              <a:t>ex</a:t>
            </a:r>
            <a:r>
              <a:rPr lang="pt-BR" dirty="0">
                <a:latin typeface="Garamond" panose="02020404030301010803" pitchFamily="18" charset="0"/>
              </a:rPr>
              <a:t>: análise da legalidade da contratação direta, análise da minuta de edital, </a:t>
            </a:r>
            <a:r>
              <a:rPr lang="pt-BR" dirty="0" err="1">
                <a:latin typeface="Garamond" panose="02020404030301010803" pitchFamily="18" charset="0"/>
              </a:rPr>
              <a:t>etc</a:t>
            </a:r>
            <a:r>
              <a:rPr lang="pt-BR" dirty="0">
                <a:latin typeface="Garamond" panose="02020404030301010803" pitchFamily="18" charset="0"/>
              </a:rPr>
              <a:t>). </a:t>
            </a:r>
            <a:endParaRPr lang="pt-BR" dirty="0" smtClean="0">
              <a:latin typeface="Garamond" panose="02020404030301010803" pitchFamily="18" charset="0"/>
            </a:endParaRPr>
          </a:p>
          <a:p>
            <a:pPr algn="just"/>
            <a:endParaRPr lang="pt-BR" dirty="0">
              <a:latin typeface="Garamond" panose="02020404030301010803" pitchFamily="18" charset="0"/>
            </a:endParaRPr>
          </a:p>
          <a:p>
            <a:pPr algn="just"/>
            <a:r>
              <a:rPr lang="pt-BR" dirty="0">
                <a:latin typeface="Garamond" panose="02020404030301010803" pitchFamily="18" charset="0"/>
              </a:rPr>
              <a:t>A solicitação deve estar acompanhada dos documentos relevantes para a análise, como o edital, o termo de referência, o projeto básico, a pesquisa de preços, ou qualquer outro documento que seja objeto da análise. </a:t>
            </a:r>
            <a:r>
              <a:rPr lang="pt-BR" b="1" u="sng" dirty="0" smtClean="0">
                <a:latin typeface="Garamond" panose="02020404030301010803" pitchFamily="18" charset="0"/>
              </a:rPr>
              <a:t>Dever ser dirigida </a:t>
            </a:r>
            <a:r>
              <a:rPr lang="pt-BR" b="1" u="sng" dirty="0">
                <a:latin typeface="Garamond" panose="02020404030301010803" pitchFamily="18" charset="0"/>
              </a:rPr>
              <a:t>à assessoria jurídica</a:t>
            </a:r>
            <a:r>
              <a:rPr lang="pt-BR" dirty="0">
                <a:latin typeface="Garamond" panose="02020404030301010803" pitchFamily="18" charset="0"/>
              </a:rPr>
              <a:t> competente do órgão ou entidade, que é responsável pela emissão do parecer jurídico. </a:t>
            </a:r>
            <a:r>
              <a:rPr lang="pt-BR" dirty="0" smtClean="0">
                <a:latin typeface="Garamond" panose="02020404030301010803" pitchFamily="18" charset="0"/>
              </a:rPr>
              <a:t>A </a:t>
            </a:r>
            <a:r>
              <a:rPr lang="pt-BR" dirty="0">
                <a:latin typeface="Garamond" panose="02020404030301010803" pitchFamily="18" charset="0"/>
              </a:rPr>
              <a:t>elaboração da solicitação deve ser clara, precisa e completa, e o parecer jurídico deve ser analisado com atenção, pois </a:t>
            </a:r>
            <a:r>
              <a:rPr lang="pt-BR" b="1" u="sng" dirty="0">
                <a:latin typeface="Garamond" panose="02020404030301010803" pitchFamily="18" charset="0"/>
              </a:rPr>
              <a:t>pode influenciar a continuidade e o resultado do processo</a:t>
            </a:r>
            <a:r>
              <a:rPr lang="pt-BR" b="1" u="sng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dirty="0" smtClean="0">
              <a:latin typeface="Garamond" panose="02020404030301010803" pitchFamily="18" charset="0"/>
            </a:endParaRPr>
          </a:p>
          <a:p>
            <a:pPr algn="ctr"/>
            <a:r>
              <a:rPr lang="pt-BR" b="1" dirty="0" smtClean="0">
                <a:latin typeface="Garamond" panose="02020404030301010803" pitchFamily="18" charset="0"/>
              </a:rPr>
              <a:t>***</a:t>
            </a: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0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5" name="Retângulo 4"/>
          <p:cNvSpPr/>
          <p:nvPr/>
        </p:nvSpPr>
        <p:spPr>
          <a:xfrm>
            <a:off x="255372" y="224444"/>
            <a:ext cx="826517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Garamond" panose="02020404030301010803" pitchFamily="18" charset="0"/>
              </a:rPr>
              <a:t>4 -  Poder/dever do Agente de Contratação e Equipe de Apoio:</a:t>
            </a:r>
            <a:br>
              <a:rPr lang="pt-BR" sz="1600" b="1" dirty="0">
                <a:latin typeface="Garamond" panose="02020404030301010803" pitchFamily="18" charset="0"/>
              </a:rPr>
            </a:br>
            <a:r>
              <a:rPr lang="pt-BR" sz="1600" b="1" dirty="0">
                <a:latin typeface="Garamond" panose="02020404030301010803" pitchFamily="18" charset="0"/>
              </a:rPr>
              <a:t>a) Evitar atividades operacionais/executórias (segregação)</a:t>
            </a:r>
            <a:br>
              <a:rPr lang="pt-BR" sz="1600" b="1" dirty="0">
                <a:latin typeface="Garamond" panose="02020404030301010803" pitchFamily="18" charset="0"/>
              </a:rPr>
            </a:br>
            <a:r>
              <a:rPr lang="pt-BR" dirty="0"/>
              <a:t> </a:t>
            </a:r>
            <a:endParaRPr lang="pt-BR" dirty="0" smtClean="0"/>
          </a:p>
          <a:p>
            <a:pPr algn="just"/>
            <a:r>
              <a:rPr lang="pt-BR" sz="1600" dirty="0" smtClean="0">
                <a:latin typeface="Garamond" panose="02020404030301010803" pitchFamily="18" charset="0"/>
              </a:rPr>
              <a:t>A </a:t>
            </a:r>
            <a:r>
              <a:rPr lang="pt-BR" sz="1600" dirty="0">
                <a:latin typeface="Garamond" panose="02020404030301010803" pitchFamily="18" charset="0"/>
              </a:rPr>
              <a:t>segregação de </a:t>
            </a:r>
            <a:r>
              <a:rPr lang="pt-BR" sz="1600" dirty="0" smtClean="0">
                <a:latin typeface="Garamond" panose="02020404030301010803" pitchFamily="18" charset="0"/>
              </a:rPr>
              <a:t>funções, </a:t>
            </a:r>
            <a:r>
              <a:rPr lang="pt-BR" sz="1600" dirty="0">
                <a:latin typeface="Garamond" panose="02020404030301010803" pitchFamily="18" charset="0"/>
              </a:rPr>
              <a:t>consiste em </a:t>
            </a:r>
            <a:r>
              <a:rPr lang="pt-BR" sz="1600" b="1" u="sng" dirty="0">
                <a:latin typeface="Garamond" panose="02020404030301010803" pitchFamily="18" charset="0"/>
              </a:rPr>
              <a:t>dividir responsabilidades </a:t>
            </a:r>
            <a:r>
              <a:rPr lang="pt-BR" sz="1600" dirty="0">
                <a:latin typeface="Garamond" panose="02020404030301010803" pitchFamily="18" charset="0"/>
              </a:rPr>
              <a:t>entre diferentes indivíduos para evitar que um único agente tenha controle total sobre uma determinada atividade. Isso impede a possibilidade de </a:t>
            </a:r>
            <a:r>
              <a:rPr lang="pt-BR" sz="1600" b="1" u="sng" dirty="0">
                <a:latin typeface="Garamond" panose="02020404030301010803" pitchFamily="18" charset="0"/>
              </a:rPr>
              <a:t>ocultação de erros e fraudes, além de prevenir conflitos de interesses</a:t>
            </a:r>
            <a:r>
              <a:rPr lang="pt-BR" sz="1600" dirty="0">
                <a:latin typeface="Garamond" panose="02020404030301010803" pitchFamily="18" charset="0"/>
              </a:rPr>
              <a:t>. </a:t>
            </a:r>
            <a:endParaRPr lang="pt-BR" sz="1600" dirty="0" smtClean="0">
              <a:latin typeface="Garamond" panose="02020404030301010803" pitchFamily="18" charset="0"/>
            </a:endParaRPr>
          </a:p>
          <a:p>
            <a:endParaRPr lang="pt-BR" sz="1600" dirty="0">
              <a:latin typeface="Garamond" panose="02020404030301010803" pitchFamily="18" charset="0"/>
            </a:endParaRPr>
          </a:p>
          <a:p>
            <a:pPr algn="just"/>
            <a:r>
              <a:rPr lang="pt-BR" sz="1600" dirty="0">
                <a:latin typeface="Garamond" panose="02020404030301010803" pitchFamily="18" charset="0"/>
              </a:rPr>
              <a:t>A segregação de funções é um </a:t>
            </a:r>
            <a:r>
              <a:rPr lang="pt-BR" sz="1600" b="1" u="sng" dirty="0">
                <a:latin typeface="Garamond" panose="02020404030301010803" pitchFamily="18" charset="0"/>
              </a:rPr>
              <a:t>princípio fundamental de controle interno </a:t>
            </a:r>
            <a:r>
              <a:rPr lang="pt-BR" sz="1600" dirty="0">
                <a:latin typeface="Garamond" panose="02020404030301010803" pitchFamily="18" charset="0"/>
              </a:rPr>
              <a:t>que visa garantir a integridade dos processos e evitar riscos de fraude ou erros. Ela se aplica a diversas </a:t>
            </a:r>
            <a:r>
              <a:rPr lang="pt-BR" sz="1600" dirty="0" smtClean="0">
                <a:latin typeface="Garamond" panose="02020404030301010803" pitchFamily="18" charset="0"/>
              </a:rPr>
              <a:t>áreas</a:t>
            </a:r>
            <a:r>
              <a:rPr lang="pt-BR" sz="1600" dirty="0">
                <a:latin typeface="Garamond" panose="02020404030301010803" pitchFamily="18" charset="0"/>
              </a:rPr>
              <a:t> </a:t>
            </a:r>
            <a:r>
              <a:rPr lang="pt-BR" sz="1600" dirty="0" smtClean="0">
                <a:latin typeface="Garamond" panose="02020404030301010803" pitchFamily="18" charset="0"/>
              </a:rPr>
              <a:t>da Administração Pública.</a:t>
            </a:r>
          </a:p>
        </p:txBody>
      </p:sp>
    </p:spTree>
    <p:extLst>
      <p:ext uri="{BB962C8B-B14F-4D97-AF65-F5344CB8AC3E}">
        <p14:creationId xmlns:p14="http://schemas.microsoft.com/office/powerpoint/2010/main" val="345255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5" name="Retângulo 4"/>
          <p:cNvSpPr/>
          <p:nvPr/>
        </p:nvSpPr>
        <p:spPr>
          <a:xfrm>
            <a:off x="255372" y="224444"/>
            <a:ext cx="826517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pPr algn="just"/>
            <a:r>
              <a:rPr lang="pt-BR" sz="1600" b="1" dirty="0" smtClean="0">
                <a:latin typeface="Garamond" panose="02020404030301010803" pitchFamily="18" charset="0"/>
              </a:rPr>
              <a:t>Lei 14.133/21 - Art</a:t>
            </a:r>
            <a:r>
              <a:rPr lang="pt-BR" sz="1600" b="1" dirty="0">
                <a:latin typeface="Garamond" panose="02020404030301010803" pitchFamily="18" charset="0"/>
              </a:rPr>
              <a:t>. 7º </a:t>
            </a:r>
            <a:r>
              <a:rPr lang="pt-BR" dirty="0">
                <a:latin typeface="Garamond" panose="02020404030301010803" pitchFamily="18" charset="0"/>
              </a:rPr>
              <a:t>Caberá à autoridade máxima do órgão ou da entidade, ou a quem as normas de </a:t>
            </a:r>
            <a:r>
              <a:rPr lang="pt-BR" dirty="0" smtClean="0">
                <a:latin typeface="Garamond" panose="02020404030301010803" pitchFamily="18" charset="0"/>
              </a:rPr>
              <a:t>organização administrativa </a:t>
            </a:r>
            <a:r>
              <a:rPr lang="pt-BR" dirty="0">
                <a:latin typeface="Garamond" panose="02020404030301010803" pitchFamily="18" charset="0"/>
              </a:rPr>
              <a:t>indicarem, </a:t>
            </a:r>
            <a:r>
              <a:rPr lang="pt-BR" b="1" u="sng" dirty="0">
                <a:latin typeface="Garamond" panose="02020404030301010803" pitchFamily="18" charset="0"/>
              </a:rPr>
              <a:t>promover gestão por competências </a:t>
            </a:r>
            <a:r>
              <a:rPr lang="pt-BR" dirty="0">
                <a:latin typeface="Garamond" panose="02020404030301010803" pitchFamily="18" charset="0"/>
              </a:rPr>
              <a:t>e designar agentes públicos para </a:t>
            </a:r>
            <a:r>
              <a:rPr lang="pt-BR" dirty="0" smtClean="0">
                <a:latin typeface="Garamond" panose="02020404030301010803" pitchFamily="18" charset="0"/>
              </a:rPr>
              <a:t>o desempenho </a:t>
            </a:r>
            <a:r>
              <a:rPr lang="pt-BR" dirty="0">
                <a:latin typeface="Garamond" panose="02020404030301010803" pitchFamily="18" charset="0"/>
              </a:rPr>
              <a:t>das funções essenciais à execução desta Lei que preencham os seguintes requisitos:</a:t>
            </a:r>
          </a:p>
          <a:p>
            <a:pPr algn="just"/>
            <a:r>
              <a:rPr lang="pt-BR" sz="1600" b="1" dirty="0">
                <a:latin typeface="Garamond" panose="02020404030301010803" pitchFamily="18" charset="0"/>
              </a:rPr>
              <a:t>I </a:t>
            </a:r>
            <a:r>
              <a:rPr lang="pt-BR" dirty="0">
                <a:latin typeface="Garamond" panose="02020404030301010803" pitchFamily="18" charset="0"/>
              </a:rPr>
              <a:t>– sejam, </a:t>
            </a:r>
            <a:r>
              <a:rPr lang="pt-BR" b="1" dirty="0">
                <a:latin typeface="Garamond" panose="02020404030301010803" pitchFamily="18" charset="0"/>
              </a:rPr>
              <a:t>preferencialmente</a:t>
            </a:r>
            <a:r>
              <a:rPr lang="pt-BR" dirty="0">
                <a:latin typeface="Garamond" panose="02020404030301010803" pitchFamily="18" charset="0"/>
              </a:rPr>
              <a:t>, servidor efetivo ou empregado público dos quadros </a:t>
            </a:r>
            <a:r>
              <a:rPr lang="pt-BR" dirty="0" smtClean="0">
                <a:latin typeface="Garamond" panose="02020404030301010803" pitchFamily="18" charset="0"/>
              </a:rPr>
              <a:t>permanentes da </a:t>
            </a:r>
            <a:r>
              <a:rPr lang="pt-BR" dirty="0">
                <a:latin typeface="Garamond" panose="02020404030301010803" pitchFamily="18" charset="0"/>
              </a:rPr>
              <a:t>Administração Pública;</a:t>
            </a:r>
          </a:p>
          <a:p>
            <a:pPr algn="just"/>
            <a:r>
              <a:rPr lang="pt-BR" sz="1600" b="1" dirty="0">
                <a:latin typeface="Garamond" panose="02020404030301010803" pitchFamily="18" charset="0"/>
              </a:rPr>
              <a:t>II </a:t>
            </a:r>
            <a:r>
              <a:rPr lang="pt-BR" dirty="0">
                <a:latin typeface="Garamond" panose="02020404030301010803" pitchFamily="18" charset="0"/>
              </a:rPr>
              <a:t>– tenham </a:t>
            </a:r>
            <a:r>
              <a:rPr lang="pt-BR" b="1" u="sng" dirty="0">
                <a:latin typeface="Garamond" panose="02020404030301010803" pitchFamily="18" charset="0"/>
              </a:rPr>
              <a:t>atribuições relacionadas a licitações e contratos ou possuam formação </a:t>
            </a:r>
            <a:r>
              <a:rPr lang="pt-BR" b="1" u="sng" dirty="0" smtClean="0">
                <a:latin typeface="Garamond" panose="02020404030301010803" pitchFamily="18" charset="0"/>
              </a:rPr>
              <a:t>compatível ou </a:t>
            </a:r>
            <a:r>
              <a:rPr lang="pt-BR" b="1" u="sng" dirty="0">
                <a:latin typeface="Garamond" panose="02020404030301010803" pitchFamily="18" charset="0"/>
              </a:rPr>
              <a:t>qualificação atestada por certificação profissional </a:t>
            </a:r>
            <a:r>
              <a:rPr lang="pt-BR" dirty="0">
                <a:latin typeface="Garamond" panose="02020404030301010803" pitchFamily="18" charset="0"/>
              </a:rPr>
              <a:t>emitida por escola de governo criada </a:t>
            </a:r>
            <a:r>
              <a:rPr lang="pt-BR" dirty="0" smtClean="0">
                <a:latin typeface="Garamond" panose="02020404030301010803" pitchFamily="18" charset="0"/>
              </a:rPr>
              <a:t>e mantida </a:t>
            </a:r>
            <a:r>
              <a:rPr lang="pt-BR" dirty="0">
                <a:latin typeface="Garamond" panose="02020404030301010803" pitchFamily="18" charset="0"/>
              </a:rPr>
              <a:t>pelo poder público; e</a:t>
            </a:r>
          </a:p>
          <a:p>
            <a:pPr algn="just"/>
            <a:r>
              <a:rPr lang="pt-BR" sz="1600" b="1" dirty="0">
                <a:latin typeface="Garamond" panose="02020404030301010803" pitchFamily="18" charset="0"/>
              </a:rPr>
              <a:t>III </a:t>
            </a:r>
            <a:r>
              <a:rPr lang="pt-BR" dirty="0">
                <a:latin typeface="Garamond" panose="02020404030301010803" pitchFamily="18" charset="0"/>
              </a:rPr>
              <a:t>– não sejam cônjuge ou companheiro de licitantes ou contratados habituais da </a:t>
            </a:r>
            <a:r>
              <a:rPr lang="pt-BR" dirty="0" smtClean="0">
                <a:latin typeface="Garamond" panose="02020404030301010803" pitchFamily="18" charset="0"/>
              </a:rPr>
              <a:t>Administração nem </a:t>
            </a:r>
            <a:r>
              <a:rPr lang="pt-BR" dirty="0">
                <a:latin typeface="Garamond" panose="02020404030301010803" pitchFamily="18" charset="0"/>
              </a:rPr>
              <a:t>tenham com eles vínculo de parentesco, colateral ou por afinidade, até o terceiro grau, </a:t>
            </a:r>
            <a:r>
              <a:rPr lang="pt-BR" dirty="0" smtClean="0">
                <a:latin typeface="Garamond" panose="02020404030301010803" pitchFamily="18" charset="0"/>
              </a:rPr>
              <a:t>ou de </a:t>
            </a:r>
            <a:r>
              <a:rPr lang="pt-BR" dirty="0">
                <a:latin typeface="Garamond" panose="02020404030301010803" pitchFamily="18" charset="0"/>
              </a:rPr>
              <a:t>natureza técnica, comercial, econômica, financeira, trabalhista e civil.</a:t>
            </a:r>
          </a:p>
          <a:p>
            <a:pPr algn="just"/>
            <a:r>
              <a:rPr lang="pt-BR" sz="1600" b="1" dirty="0">
                <a:latin typeface="Garamond" panose="02020404030301010803" pitchFamily="18" charset="0"/>
              </a:rPr>
              <a:t>§ 1º </a:t>
            </a:r>
            <a:r>
              <a:rPr lang="pt-BR" dirty="0">
                <a:latin typeface="Garamond" panose="02020404030301010803" pitchFamily="18" charset="0"/>
              </a:rPr>
              <a:t>A autoridade referida no </a:t>
            </a:r>
            <a:r>
              <a:rPr lang="pt-BR" b="1" i="1" dirty="0">
                <a:latin typeface="Garamond" panose="02020404030301010803" pitchFamily="18" charset="0"/>
              </a:rPr>
              <a:t>caput </a:t>
            </a:r>
            <a:r>
              <a:rPr lang="pt-BR" dirty="0">
                <a:latin typeface="Garamond" panose="02020404030301010803" pitchFamily="18" charset="0"/>
              </a:rPr>
              <a:t>deste artigo deverá observar o princípio da </a:t>
            </a:r>
            <a:r>
              <a:rPr lang="pt-BR" b="1" u="sng" dirty="0">
                <a:latin typeface="Garamond" panose="02020404030301010803" pitchFamily="18" charset="0"/>
              </a:rPr>
              <a:t>segregação </a:t>
            </a:r>
            <a:r>
              <a:rPr lang="pt-BR" b="1" u="sng" dirty="0" smtClean="0">
                <a:latin typeface="Garamond" panose="02020404030301010803" pitchFamily="18" charset="0"/>
              </a:rPr>
              <a:t>de funções</a:t>
            </a:r>
            <a:r>
              <a:rPr lang="pt-BR" dirty="0">
                <a:latin typeface="Garamond" panose="02020404030301010803" pitchFamily="18" charset="0"/>
              </a:rPr>
              <a:t>, vedada a designação do mesmo agente público para atuação simultânea em funções </a:t>
            </a:r>
            <a:r>
              <a:rPr lang="pt-BR" dirty="0" smtClean="0">
                <a:latin typeface="Garamond" panose="02020404030301010803" pitchFamily="18" charset="0"/>
              </a:rPr>
              <a:t>mais suscetíveis </a:t>
            </a:r>
            <a:r>
              <a:rPr lang="pt-BR" dirty="0">
                <a:latin typeface="Garamond" panose="02020404030301010803" pitchFamily="18" charset="0"/>
              </a:rPr>
              <a:t>a riscos, de modo a reduzir a possibilidade de ocultação de erros e de ocorrência </a:t>
            </a:r>
            <a:r>
              <a:rPr lang="pt-BR" dirty="0" smtClean="0">
                <a:latin typeface="Garamond" panose="02020404030301010803" pitchFamily="18" charset="0"/>
              </a:rPr>
              <a:t>de fraudes </a:t>
            </a:r>
            <a:r>
              <a:rPr lang="pt-BR" dirty="0">
                <a:latin typeface="Garamond" panose="02020404030301010803" pitchFamily="18" charset="0"/>
              </a:rPr>
              <a:t>na respectiva contratação.</a:t>
            </a:r>
            <a:endParaRPr lang="pt-BR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8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05747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1600" b="1" dirty="0" smtClean="0">
                <a:highlight>
                  <a:srgbClr val="FFFFFF"/>
                </a:highlight>
                <a:latin typeface="Garamond" panose="02020404030301010803" pitchFamily="18" charset="0"/>
              </a:rPr>
              <a:t>PAPEL DE TRABALHO DO AGENTE DE CONTRATAÇÃO E EQUIPE DE APOIO</a:t>
            </a:r>
          </a:p>
          <a:p>
            <a:pPr lvl="0"/>
            <a:endParaRPr lang="pt-BR" sz="800" b="1" dirty="0">
              <a:highlight>
                <a:srgbClr val="FFFFFF"/>
              </a:highlight>
            </a:endParaRPr>
          </a:p>
          <a:p>
            <a:pPr lvl="0"/>
            <a:r>
              <a:rPr lang="pt-BR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</a:t>
            </a:r>
            <a:r>
              <a:rPr lang="pt-BR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) Instrução do processo licitatório e de </a:t>
            </a:r>
            <a:r>
              <a:rPr lang="pt-BR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contratação direta;</a:t>
            </a:r>
          </a:p>
          <a:p>
            <a:pPr lvl="0"/>
            <a:endParaRPr lang="pt-BR" sz="800" b="1" dirty="0" smtClean="0">
              <a:solidFill>
                <a:srgbClr val="6A7880"/>
              </a:solidFill>
              <a:latin typeface="Garamond" panose="02020404030301010803" pitchFamily="18" charset="0"/>
            </a:endParaRPr>
          </a:p>
          <a:p>
            <a:pPr lvl="0"/>
            <a:endParaRPr lang="pt-BR" sz="800" b="1" dirty="0">
              <a:solidFill>
                <a:srgbClr val="6A7880"/>
              </a:solidFill>
              <a:latin typeface="Garamond" panose="02020404030301010803" pitchFamily="18" charset="0"/>
            </a:endParaRPr>
          </a:p>
          <a:p>
            <a:pPr lvl="0"/>
            <a:endParaRPr lang="pt-BR" sz="800" b="1" dirty="0" smtClean="0">
              <a:solidFill>
                <a:srgbClr val="6A7880"/>
              </a:solidFill>
              <a:latin typeface="Garamond" panose="02020404030301010803" pitchFamily="18" charset="0"/>
            </a:endParaRPr>
          </a:p>
          <a:p>
            <a:pPr lvl="0" algn="just"/>
            <a:r>
              <a:rPr lang="pt-BR" sz="1600" dirty="0">
                <a:latin typeface="Garamond" panose="02020404030301010803" pitchFamily="18" charset="0"/>
              </a:rPr>
              <a:t>A instrução do processo licitatório e de </a:t>
            </a:r>
            <a:r>
              <a:rPr lang="pt-BR" sz="1600" dirty="0" smtClean="0">
                <a:latin typeface="Garamond" panose="02020404030301010803" pitchFamily="18" charset="0"/>
              </a:rPr>
              <a:t>contratação direta, </a:t>
            </a:r>
            <a:r>
              <a:rPr lang="pt-BR" sz="1600" dirty="0">
                <a:latin typeface="Garamond" panose="02020404030301010803" pitchFamily="18" charset="0"/>
              </a:rPr>
              <a:t>conforme a Lei 14.133/2021, exige um conjunto de documentos e procedimentos para garantir a </a:t>
            </a:r>
            <a:r>
              <a:rPr lang="pt-BR" sz="1600" b="1" dirty="0">
                <a:latin typeface="Garamond" panose="02020404030301010803" pitchFamily="18" charset="0"/>
              </a:rPr>
              <a:t>legalidade, transparência e eficiência </a:t>
            </a:r>
            <a:r>
              <a:rPr lang="pt-BR" sz="1600" dirty="0">
                <a:latin typeface="Garamond" panose="02020404030301010803" pitchFamily="18" charset="0"/>
              </a:rPr>
              <a:t>das contratações públicas</a:t>
            </a:r>
            <a:r>
              <a:rPr lang="pt-BR" sz="1600" dirty="0" smtClean="0">
                <a:latin typeface="Garamond" panose="02020404030301010803" pitchFamily="18" charset="0"/>
              </a:rPr>
              <a:t>.</a:t>
            </a:r>
          </a:p>
          <a:p>
            <a:pPr lvl="0" algn="just"/>
            <a:endParaRPr lang="pt-BR" sz="1600" dirty="0">
              <a:latin typeface="Garamond" panose="02020404030301010803" pitchFamily="18" charset="0"/>
            </a:endParaRPr>
          </a:p>
          <a:p>
            <a:pPr lvl="0" algn="just"/>
            <a:r>
              <a:rPr lang="pt-BR" sz="1600" b="1" dirty="0">
                <a:latin typeface="Garamond" panose="02020404030301010803" pitchFamily="18" charset="0"/>
              </a:rPr>
              <a:t>Art. 12. </a:t>
            </a:r>
            <a:r>
              <a:rPr lang="pt-BR" sz="1600" dirty="0">
                <a:latin typeface="Garamond" panose="02020404030301010803" pitchFamily="18" charset="0"/>
              </a:rPr>
              <a:t>No processo licitatório, observar-se-á o seguinte: [...] VII – a partir de </a:t>
            </a:r>
            <a:r>
              <a:rPr lang="pt-BR" sz="1600" b="1" dirty="0" smtClean="0">
                <a:latin typeface="Garamond" panose="02020404030301010803" pitchFamily="18" charset="0"/>
              </a:rPr>
              <a:t>documentos de </a:t>
            </a:r>
            <a:r>
              <a:rPr lang="pt-BR" sz="1600" b="1" dirty="0">
                <a:latin typeface="Garamond" panose="02020404030301010803" pitchFamily="18" charset="0"/>
              </a:rPr>
              <a:t>formalização de demandas</a:t>
            </a:r>
            <a:r>
              <a:rPr lang="pt-BR" sz="1600" dirty="0">
                <a:latin typeface="Garamond" panose="02020404030301010803" pitchFamily="18" charset="0"/>
              </a:rPr>
              <a:t>, os órgãos responsáveis pelo planejamento de cada </a:t>
            </a:r>
            <a:r>
              <a:rPr lang="pt-BR" sz="1600" dirty="0" smtClean="0">
                <a:latin typeface="Garamond" panose="02020404030301010803" pitchFamily="18" charset="0"/>
              </a:rPr>
              <a:t>ente federativo </a:t>
            </a:r>
            <a:r>
              <a:rPr lang="pt-BR" sz="1600" b="1" dirty="0">
                <a:latin typeface="Garamond" panose="02020404030301010803" pitchFamily="18" charset="0"/>
              </a:rPr>
              <a:t>poderão</a:t>
            </a:r>
            <a:r>
              <a:rPr lang="pt-BR" sz="1600" dirty="0">
                <a:latin typeface="Garamond" panose="02020404030301010803" pitchFamily="18" charset="0"/>
              </a:rPr>
              <a:t>, na forma de </a:t>
            </a:r>
            <a:r>
              <a:rPr lang="pt-BR" sz="1600" b="1" dirty="0">
                <a:latin typeface="Garamond" panose="02020404030301010803" pitchFamily="18" charset="0"/>
              </a:rPr>
              <a:t>regulamento</a:t>
            </a:r>
            <a:r>
              <a:rPr lang="pt-BR" sz="1600" dirty="0">
                <a:latin typeface="Garamond" panose="02020404030301010803" pitchFamily="18" charset="0"/>
              </a:rPr>
              <a:t>, </a:t>
            </a:r>
            <a:r>
              <a:rPr lang="pt-BR" sz="1600" b="1" dirty="0">
                <a:latin typeface="Garamond" panose="02020404030301010803" pitchFamily="18" charset="0"/>
              </a:rPr>
              <a:t>elaborar plano de contratações anual</a:t>
            </a:r>
            <a:r>
              <a:rPr lang="pt-BR" sz="1600" dirty="0" smtClean="0">
                <a:latin typeface="Garamond" panose="02020404030301010803" pitchFamily="18" charset="0"/>
              </a:rPr>
              <a:t>, com </a:t>
            </a:r>
            <a:r>
              <a:rPr lang="pt-BR" sz="1600" dirty="0">
                <a:latin typeface="Garamond" panose="02020404030301010803" pitchFamily="18" charset="0"/>
              </a:rPr>
              <a:t>o objetivo de racionalizar as contratações dos órgãos e entidades sob </a:t>
            </a:r>
            <a:r>
              <a:rPr lang="pt-BR" sz="1600" dirty="0" smtClean="0">
                <a:latin typeface="Garamond" panose="02020404030301010803" pitchFamily="18" charset="0"/>
              </a:rPr>
              <a:t>sua competência</a:t>
            </a:r>
            <a:r>
              <a:rPr lang="pt-BR" sz="1600" dirty="0">
                <a:latin typeface="Garamond" panose="02020404030301010803" pitchFamily="18" charset="0"/>
              </a:rPr>
              <a:t>, garantir o alinhamento com o seu planejamento estratégico e subsidiar </a:t>
            </a:r>
            <a:r>
              <a:rPr lang="pt-BR" sz="1600" dirty="0" smtClean="0">
                <a:latin typeface="Garamond" panose="02020404030301010803" pitchFamily="18" charset="0"/>
              </a:rPr>
              <a:t>a elaboração </a:t>
            </a:r>
            <a:r>
              <a:rPr lang="pt-BR" sz="1600" dirty="0">
                <a:latin typeface="Garamond" panose="02020404030301010803" pitchFamily="18" charset="0"/>
              </a:rPr>
              <a:t>das respectivas leis orçamentárias</a:t>
            </a:r>
            <a:r>
              <a:rPr lang="pt-BR" sz="1600" dirty="0" smtClean="0">
                <a:latin typeface="Garamond" panose="02020404030301010803" pitchFamily="18" charset="0"/>
              </a:rPr>
              <a:t>.</a:t>
            </a:r>
          </a:p>
          <a:p>
            <a:pPr lvl="0" algn="just"/>
            <a:endParaRPr lang="pt-BR" sz="1600" dirty="0">
              <a:latin typeface="Garamond" panose="02020404030301010803" pitchFamily="18" charset="0"/>
            </a:endParaRP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5" name="Retângulo 4"/>
          <p:cNvSpPr/>
          <p:nvPr/>
        </p:nvSpPr>
        <p:spPr>
          <a:xfrm>
            <a:off x="255372" y="224444"/>
            <a:ext cx="82651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 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55373" y="296562"/>
            <a:ext cx="871406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Garamond" panose="02020404030301010803" pitchFamily="18" charset="0"/>
              </a:rPr>
              <a:t>Princípio da segregação das </a:t>
            </a:r>
            <a:r>
              <a:rPr lang="pt-BR" b="1" dirty="0" smtClean="0">
                <a:latin typeface="Garamond" panose="02020404030301010803" pitchFamily="18" charset="0"/>
              </a:rPr>
              <a:t>funções</a:t>
            </a:r>
          </a:p>
          <a:p>
            <a:endParaRPr lang="pt-BR" dirty="0">
              <a:latin typeface="Garamond" panose="02020404030301010803" pitchFamily="18" charset="0"/>
            </a:endParaRPr>
          </a:p>
          <a:p>
            <a:r>
              <a:rPr lang="pt-BR" b="1" dirty="0">
                <a:latin typeface="Garamond" panose="02020404030301010803" pitchFamily="18" charset="0"/>
              </a:rPr>
              <a:t>Art. 12</a:t>
            </a:r>
            <a:r>
              <a:rPr lang="pt-BR" b="1" dirty="0" smtClean="0">
                <a:latin typeface="Garamond" panose="02020404030301010803" pitchFamily="18" charset="0"/>
              </a:rPr>
              <a:t>. Decreto nº 11.246, de 27 de outubro de 2022 </a:t>
            </a:r>
            <a:r>
              <a:rPr lang="pt-BR" dirty="0" smtClean="0">
                <a:latin typeface="Garamond" panose="02020404030301010803" pitchFamily="18" charset="0"/>
              </a:rPr>
              <a:t>O </a:t>
            </a:r>
            <a:r>
              <a:rPr lang="pt-BR" dirty="0">
                <a:latin typeface="Garamond" panose="02020404030301010803" pitchFamily="18" charset="0"/>
              </a:rPr>
              <a:t>princípio da segregação das funções veda a designação do mesmo agente público para </a:t>
            </a:r>
            <a:r>
              <a:rPr lang="pt-BR" dirty="0" smtClean="0">
                <a:latin typeface="Garamond" panose="02020404030301010803" pitchFamily="18" charset="0"/>
              </a:rPr>
              <a:t>atuação simultânea </a:t>
            </a:r>
            <a:r>
              <a:rPr lang="pt-BR" dirty="0">
                <a:latin typeface="Garamond" panose="02020404030301010803" pitchFamily="18" charset="0"/>
              </a:rPr>
              <a:t>em funções mais suscetíveis a riscos, de modo a reduzir a possibilidade de ocultação de erros e </a:t>
            </a:r>
            <a:r>
              <a:rPr lang="pt-BR" dirty="0" smtClean="0">
                <a:latin typeface="Garamond" panose="02020404030301010803" pitchFamily="18" charset="0"/>
              </a:rPr>
              <a:t>de ocorrência </a:t>
            </a:r>
            <a:r>
              <a:rPr lang="pt-BR" dirty="0">
                <a:latin typeface="Garamond" panose="02020404030301010803" pitchFamily="18" charset="0"/>
              </a:rPr>
              <a:t>de fraudes na contratação</a:t>
            </a:r>
            <a:r>
              <a:rPr lang="pt-BR" dirty="0" smtClean="0">
                <a:latin typeface="Garamond" panose="02020404030301010803" pitchFamily="18" charset="0"/>
              </a:rPr>
              <a:t>.</a:t>
            </a:r>
          </a:p>
          <a:p>
            <a:endParaRPr lang="pt-BR" dirty="0">
              <a:latin typeface="Garamond" panose="02020404030301010803" pitchFamily="18" charset="0"/>
            </a:endParaRPr>
          </a:p>
          <a:p>
            <a:r>
              <a:rPr lang="pt-BR" b="1" dirty="0">
                <a:latin typeface="Garamond" panose="02020404030301010803" pitchFamily="18" charset="0"/>
              </a:rPr>
              <a:t>Parágrafo único.</a:t>
            </a:r>
            <a:r>
              <a:rPr lang="pt-BR" dirty="0">
                <a:latin typeface="Garamond" panose="02020404030301010803" pitchFamily="18" charset="0"/>
              </a:rPr>
              <a:t> A aplicação do princípio da segregação de funções de que trata o </a:t>
            </a:r>
            <a:r>
              <a:rPr lang="pt-BR" b="1" dirty="0">
                <a:latin typeface="Garamond" panose="02020404030301010803" pitchFamily="18" charset="0"/>
              </a:rPr>
              <a:t>caput</a:t>
            </a:r>
            <a:r>
              <a:rPr lang="pt-BR" dirty="0">
                <a:latin typeface="Garamond" panose="02020404030301010803" pitchFamily="18" charset="0"/>
              </a:rPr>
              <a:t>:</a:t>
            </a:r>
          </a:p>
          <a:p>
            <a:r>
              <a:rPr lang="pt-BR" dirty="0">
                <a:latin typeface="Garamond" panose="02020404030301010803" pitchFamily="18" charset="0"/>
              </a:rPr>
              <a:t>I - será avaliada na situação fática processual; e</a:t>
            </a:r>
          </a:p>
          <a:p>
            <a:r>
              <a:rPr lang="pt-BR" dirty="0">
                <a:latin typeface="Garamond" panose="02020404030301010803" pitchFamily="18" charset="0"/>
              </a:rPr>
              <a:t>II - poderá ser ajustada, no caso concreto, em razão:</a:t>
            </a:r>
          </a:p>
          <a:p>
            <a:r>
              <a:rPr lang="pt-BR" dirty="0">
                <a:latin typeface="Garamond" panose="02020404030301010803" pitchFamily="18" charset="0"/>
              </a:rPr>
              <a:t>a) da consolidação das linhas de defesa; e</a:t>
            </a:r>
          </a:p>
          <a:p>
            <a:r>
              <a:rPr lang="pt-BR" dirty="0">
                <a:latin typeface="Garamond" panose="02020404030301010803" pitchFamily="18" charset="0"/>
              </a:rPr>
              <a:t>b) de características do caso concreto tais como o valor e a complexidade do objeto da contratação.</a:t>
            </a:r>
          </a:p>
        </p:txBody>
      </p:sp>
    </p:spTree>
    <p:extLst>
      <p:ext uri="{BB962C8B-B14F-4D97-AF65-F5344CB8AC3E}">
        <p14:creationId xmlns:p14="http://schemas.microsoft.com/office/powerpoint/2010/main" val="177049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5761" y="407324"/>
            <a:ext cx="646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Garamond" panose="02020404030301010803" pitchFamily="18" charset="0"/>
              </a:rPr>
              <a:t> </a:t>
            </a:r>
          </a:p>
        </p:txBody>
      </p:sp>
      <p:sp>
        <p:nvSpPr>
          <p:cNvPr id="5" name="Retângulo 4"/>
          <p:cNvSpPr/>
          <p:nvPr/>
        </p:nvSpPr>
        <p:spPr>
          <a:xfrm>
            <a:off x="255372" y="224444"/>
            <a:ext cx="826517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Garamond" panose="02020404030301010803" pitchFamily="18" charset="0"/>
              </a:rPr>
              <a:t>b) Recomendar adequações</a:t>
            </a:r>
            <a:r>
              <a:rPr lang="pt-BR" dirty="0"/>
              <a:t> 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55372" y="858426"/>
            <a:ext cx="87815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b="1" u="sng" dirty="0" smtClean="0">
                <a:latin typeface="Garamond" panose="02020404030301010803" pitchFamily="18" charset="0"/>
              </a:rPr>
              <a:t>Regulamentar </a:t>
            </a:r>
            <a:r>
              <a:rPr lang="pt-BR" sz="1600" dirty="0" smtClean="0">
                <a:latin typeface="Garamond" panose="02020404030301010803" pitchFamily="18" charset="0"/>
              </a:rPr>
              <a:t>os artigos da </a:t>
            </a:r>
            <a:r>
              <a:rPr lang="pt-BR" sz="1600" dirty="0">
                <a:latin typeface="Garamond" panose="02020404030301010803" pitchFamily="18" charset="0"/>
              </a:rPr>
              <a:t>lei </a:t>
            </a:r>
            <a:r>
              <a:rPr lang="pt-BR" sz="1600" dirty="0" smtClean="0">
                <a:latin typeface="Garamond" panose="02020404030301010803" pitchFamily="18" charset="0"/>
              </a:rPr>
              <a:t>14.133/21, conforme a estrutura e realidade dos Órgãos;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Garamond" panose="02020404030301010803" pitchFamily="18" charset="0"/>
              </a:rPr>
              <a:t>Supervisionar </a:t>
            </a:r>
            <a:r>
              <a:rPr lang="pt-BR" sz="1600" dirty="0">
                <a:latin typeface="Garamond" panose="02020404030301010803" pitchFamily="18" charset="0"/>
              </a:rPr>
              <a:t>a etapa de </a:t>
            </a:r>
            <a:r>
              <a:rPr lang="pt-BR" sz="1600" b="1" u="sng" dirty="0">
                <a:latin typeface="Garamond" panose="02020404030301010803" pitchFamily="18" charset="0"/>
              </a:rPr>
              <a:t>formação do </a:t>
            </a:r>
            <a:r>
              <a:rPr lang="pt-BR" sz="1600" b="1" u="sng" dirty="0" smtClean="0">
                <a:latin typeface="Garamond" panose="02020404030301010803" pitchFamily="18" charset="0"/>
              </a:rPr>
              <a:t>preço</a:t>
            </a:r>
            <a:r>
              <a:rPr lang="pt-BR" sz="1600" dirty="0" smtClean="0">
                <a:latin typeface="Garamond" panose="02020404030301010803" pitchFamily="18" charset="0"/>
              </a:rPr>
              <a:t>, muito importante para compor a </a:t>
            </a:r>
            <a:r>
              <a:rPr lang="pt-BR" sz="1600" b="1" u="sng" dirty="0" smtClean="0">
                <a:latin typeface="Garamond" panose="02020404030301010803" pitchFamily="18" charset="0"/>
              </a:rPr>
              <a:t>estimativa de despesas</a:t>
            </a:r>
            <a:r>
              <a:rPr lang="pt-BR" sz="1600" dirty="0" smtClean="0">
                <a:latin typeface="Garamond" panose="02020404030301010803" pitchFamily="18" charset="0"/>
              </a:rPr>
              <a:t>, para balizar o processo licitatório e dar suporte para o licitante apresentar sua proposta;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Garamond" panose="02020404030301010803" pitchFamily="18" charset="0"/>
              </a:rPr>
              <a:t>Verificar se há </a:t>
            </a:r>
            <a:r>
              <a:rPr lang="pt-BR" sz="1600" b="1" u="sng" dirty="0" smtClean="0">
                <a:latin typeface="Garamond" panose="02020404030301010803" pitchFamily="18" charset="0"/>
              </a:rPr>
              <a:t>dotação orçamentária </a:t>
            </a:r>
            <a:r>
              <a:rPr lang="pt-BR" sz="1600" dirty="0" smtClean="0">
                <a:latin typeface="Garamond" panose="02020404030301010803" pitchFamily="18" charset="0"/>
              </a:rPr>
              <a:t>para a realização do procedimento;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b="1" u="sng" dirty="0" smtClean="0">
                <a:latin typeface="Garamond" panose="02020404030301010803" pitchFamily="18" charset="0"/>
              </a:rPr>
              <a:t>Conferir os editais, requer o parecer jurídico </a:t>
            </a:r>
            <a:r>
              <a:rPr lang="pt-BR" sz="1600" dirty="0" smtClean="0">
                <a:latin typeface="Garamond" panose="02020404030301010803" pitchFamily="18" charset="0"/>
              </a:rPr>
              <a:t>das compras e contratações, evitando impugnações, e propiciar a celeridade do processo para o atendimento ao princípio do interesse público.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Garamond" panose="02020404030301010803" pitchFamily="18" charset="0"/>
              </a:rPr>
              <a:t>Informar à autoridade superior do Órgão a necessidade de </a:t>
            </a:r>
            <a:r>
              <a:rPr lang="pt-BR" sz="1600" b="1" u="sng" dirty="0" smtClean="0">
                <a:latin typeface="Garamond" panose="02020404030301010803" pitchFamily="18" charset="0"/>
              </a:rPr>
              <a:t>segregar as funções</a:t>
            </a:r>
            <a:r>
              <a:rPr lang="pt-BR" sz="1600" dirty="0" smtClean="0">
                <a:latin typeface="Garamond" panose="02020404030301010803" pitchFamily="18" charset="0"/>
              </a:rPr>
              <a:t>, evitando erros ou fraudes, bem como conflitos de interesses.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latin typeface="Garamond" panose="02020404030301010803" pitchFamily="18" charset="0"/>
            </a:endParaRPr>
          </a:p>
          <a:p>
            <a:pPr algn="ctr"/>
            <a:r>
              <a:rPr lang="pt-BR" sz="1600" b="1" dirty="0" smtClean="0">
                <a:latin typeface="Garamond" panose="02020404030301010803" pitchFamily="18" charset="0"/>
              </a:rPr>
              <a:t>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 smtClean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 smtClean="0">
              <a:latin typeface="Garamond" panose="02020404030301010803" pitchFamily="18" charset="0"/>
            </a:endParaRPr>
          </a:p>
          <a:p>
            <a:endParaRPr lang="pt-BR" sz="1600" dirty="0">
              <a:latin typeface="Garamond" panose="02020404030301010803" pitchFamily="18" charset="0"/>
            </a:endParaRPr>
          </a:p>
          <a:p>
            <a:endParaRPr lang="pt-BR" sz="1600" dirty="0" smtClean="0">
              <a:latin typeface="Garamond" panose="02020404030301010803" pitchFamily="18" charset="0"/>
            </a:endParaRPr>
          </a:p>
          <a:p>
            <a:endParaRPr lang="pt-BR" sz="1600" dirty="0">
              <a:latin typeface="Garamond" panose="02020404030301010803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454820" y="2417862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764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0574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t-BR" sz="1600" dirty="0">
              <a:latin typeface="Garamond" panose="02020404030301010803" pitchFamily="18" charset="0"/>
            </a:endParaRPr>
          </a:p>
          <a:p>
            <a:pPr lvl="0" algn="just"/>
            <a:r>
              <a:rPr lang="pt-BR" sz="1600" b="1" dirty="0">
                <a:latin typeface="Garamond" panose="02020404030301010803" pitchFamily="18" charset="0"/>
              </a:rPr>
              <a:t>Art. 18. </a:t>
            </a:r>
            <a:r>
              <a:rPr lang="pt-BR" sz="1600" dirty="0">
                <a:latin typeface="Garamond" panose="02020404030301010803" pitchFamily="18" charset="0"/>
              </a:rPr>
              <a:t>A </a:t>
            </a:r>
            <a:r>
              <a:rPr lang="pt-BR" sz="1600" b="1" dirty="0">
                <a:latin typeface="Garamond" panose="02020404030301010803" pitchFamily="18" charset="0"/>
              </a:rPr>
              <a:t>fase preparatória </a:t>
            </a:r>
            <a:r>
              <a:rPr lang="pt-BR" sz="1600" dirty="0">
                <a:latin typeface="Garamond" panose="02020404030301010803" pitchFamily="18" charset="0"/>
              </a:rPr>
              <a:t>do processo licitatório é caracterizada pelo </a:t>
            </a:r>
            <a:r>
              <a:rPr lang="pt-BR" sz="1600" b="1" dirty="0">
                <a:latin typeface="Garamond" panose="02020404030301010803" pitchFamily="18" charset="0"/>
              </a:rPr>
              <a:t>planejamento</a:t>
            </a:r>
            <a:r>
              <a:rPr lang="pt-BR" sz="1600" dirty="0">
                <a:latin typeface="Garamond" panose="02020404030301010803" pitchFamily="18" charset="0"/>
              </a:rPr>
              <a:t> e </a:t>
            </a:r>
            <a:r>
              <a:rPr lang="pt-BR" sz="1600" dirty="0" smtClean="0">
                <a:latin typeface="Garamond" panose="02020404030301010803" pitchFamily="18" charset="0"/>
              </a:rPr>
              <a:t>deve compatibilizar-se </a:t>
            </a:r>
            <a:r>
              <a:rPr lang="pt-BR" sz="1600" dirty="0">
                <a:latin typeface="Garamond" panose="02020404030301010803" pitchFamily="18" charset="0"/>
              </a:rPr>
              <a:t>com o plano de contratações anual de que trata o inciso VII do caput do art. </a:t>
            </a:r>
            <a:r>
              <a:rPr lang="pt-BR" sz="1600" dirty="0" smtClean="0">
                <a:latin typeface="Garamond" panose="02020404030301010803" pitchFamily="18" charset="0"/>
              </a:rPr>
              <a:t>12 desta </a:t>
            </a:r>
            <a:r>
              <a:rPr lang="pt-BR" sz="1600" dirty="0">
                <a:latin typeface="Garamond" panose="02020404030301010803" pitchFamily="18" charset="0"/>
              </a:rPr>
              <a:t>Lei, sempre que elaborado, e com as </a:t>
            </a:r>
            <a:r>
              <a:rPr lang="pt-BR" sz="1600" b="1" dirty="0">
                <a:latin typeface="Garamond" panose="02020404030301010803" pitchFamily="18" charset="0"/>
              </a:rPr>
              <a:t>leis orçamentárias</a:t>
            </a:r>
            <a:r>
              <a:rPr lang="pt-BR" sz="1600" dirty="0">
                <a:latin typeface="Garamond" panose="02020404030301010803" pitchFamily="18" charset="0"/>
              </a:rPr>
              <a:t>, bem como abordar todas </a:t>
            </a:r>
            <a:r>
              <a:rPr lang="pt-BR" sz="1600" dirty="0" smtClean="0">
                <a:latin typeface="Garamond" panose="02020404030301010803" pitchFamily="18" charset="0"/>
              </a:rPr>
              <a:t>as considerações </a:t>
            </a:r>
            <a:r>
              <a:rPr lang="pt-BR" sz="1600" dirty="0">
                <a:latin typeface="Garamond" panose="02020404030301010803" pitchFamily="18" charset="0"/>
              </a:rPr>
              <a:t>técnicas, mercadológicas e de gestão que podem interferir na contratação</a:t>
            </a:r>
            <a:r>
              <a:rPr lang="pt-BR" sz="1600" dirty="0" smtClean="0">
                <a:latin typeface="Garamond" panose="02020404030301010803" pitchFamily="18" charset="0"/>
              </a:rPr>
              <a:t>, compreendidos:</a:t>
            </a: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45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3" name="Retângulo 2"/>
          <p:cNvSpPr/>
          <p:nvPr/>
        </p:nvSpPr>
        <p:spPr>
          <a:xfrm>
            <a:off x="255373" y="296562"/>
            <a:ext cx="811427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sz="1600" b="1" dirty="0">
              <a:highlight>
                <a:srgbClr val="FFFFFF"/>
              </a:highlight>
            </a:endParaRP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olagem Vertical 1"/>
          <p:cNvSpPr/>
          <p:nvPr/>
        </p:nvSpPr>
        <p:spPr>
          <a:xfrm>
            <a:off x="-53550" y="1969915"/>
            <a:ext cx="1754659" cy="1433384"/>
          </a:xfrm>
          <a:prstGeom prst="verticalScroll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FASE PREPARATÓRIA</a:t>
            </a:r>
            <a:endParaRPr lang="pt-BR" sz="12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5556420" y="1086594"/>
            <a:ext cx="2446639" cy="2808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 dirty="0">
                <a:solidFill>
                  <a:prstClr val="black"/>
                </a:solidFill>
                <a:latin typeface="Garamond" panose="02020404030301010803" pitchFamily="18" charset="0"/>
              </a:rPr>
              <a:t>Termo de </a:t>
            </a:r>
            <a:r>
              <a:rPr lang="pt-BR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referência - TR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Retângulo Arredondado 6"/>
          <p:cNvSpPr/>
          <p:nvPr/>
        </p:nvSpPr>
        <p:spPr>
          <a:xfrm>
            <a:off x="1989436" y="2141050"/>
            <a:ext cx="2998573" cy="4275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 dirty="0">
                <a:solidFill>
                  <a:prstClr val="black"/>
                </a:solidFill>
                <a:latin typeface="Garamond" panose="02020404030301010803" pitchFamily="18" charset="0"/>
              </a:rPr>
              <a:t>Condições de execução e pagamento e garantias</a:t>
            </a:r>
          </a:p>
        </p:txBody>
      </p:sp>
      <p:sp>
        <p:nvSpPr>
          <p:cNvPr id="8" name="Retângulo Arredondado 7"/>
          <p:cNvSpPr/>
          <p:nvPr/>
        </p:nvSpPr>
        <p:spPr>
          <a:xfrm>
            <a:off x="2038864" y="3171494"/>
            <a:ext cx="2949146" cy="3954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 dirty="0">
                <a:solidFill>
                  <a:prstClr val="black"/>
                </a:solidFill>
                <a:latin typeface="Garamond" panose="02020404030301010803" pitchFamily="18" charset="0"/>
              </a:rPr>
              <a:t>Elaboração do edital e minuta (anexo)</a:t>
            </a:r>
          </a:p>
        </p:txBody>
      </p:sp>
      <p:sp>
        <p:nvSpPr>
          <p:cNvPr id="9" name="Retângulo Arredondado 8"/>
          <p:cNvSpPr/>
          <p:nvPr/>
        </p:nvSpPr>
        <p:spPr>
          <a:xfrm>
            <a:off x="2038864" y="4045533"/>
            <a:ext cx="2949146" cy="31303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Regras licitatórias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Retângulo Arredondado 9"/>
          <p:cNvSpPr/>
          <p:nvPr/>
        </p:nvSpPr>
        <p:spPr>
          <a:xfrm>
            <a:off x="2038864" y="4425641"/>
            <a:ext cx="2949146" cy="33775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Análise de riscos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Retângulo Arredondado 10"/>
          <p:cNvSpPr/>
          <p:nvPr/>
        </p:nvSpPr>
        <p:spPr>
          <a:xfrm>
            <a:off x="5556420" y="1461023"/>
            <a:ext cx="2446639" cy="2823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Anteprojeto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Retângulo Arredondado 12"/>
          <p:cNvSpPr/>
          <p:nvPr/>
        </p:nvSpPr>
        <p:spPr>
          <a:xfrm>
            <a:off x="2038864" y="682941"/>
            <a:ext cx="2949146" cy="40365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Necessidade da contratação (Motivação)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Retângulo Arredondado 13"/>
          <p:cNvSpPr/>
          <p:nvPr/>
        </p:nvSpPr>
        <p:spPr>
          <a:xfrm>
            <a:off x="2038864" y="1438561"/>
            <a:ext cx="2949146" cy="3048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Definição do objeto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Retângulo Arredondado 14"/>
          <p:cNvSpPr/>
          <p:nvPr/>
        </p:nvSpPr>
        <p:spPr>
          <a:xfrm>
            <a:off x="2030621" y="2668304"/>
            <a:ext cx="2949146" cy="387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Orçamento estimado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Retângulo Arredondado 15"/>
          <p:cNvSpPr/>
          <p:nvPr/>
        </p:nvSpPr>
        <p:spPr>
          <a:xfrm>
            <a:off x="5556421" y="679227"/>
            <a:ext cx="2446638" cy="33718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 dirty="0">
                <a:solidFill>
                  <a:prstClr val="black"/>
                </a:solidFill>
                <a:latin typeface="Garamond" panose="02020404030301010803" pitchFamily="18" charset="0"/>
              </a:rPr>
              <a:t>Estudo técnico </a:t>
            </a:r>
            <a:r>
              <a:rPr lang="pt-BR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preliminar - ETP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Retângulo Arredondado 16"/>
          <p:cNvSpPr/>
          <p:nvPr/>
        </p:nvSpPr>
        <p:spPr>
          <a:xfrm>
            <a:off x="2030621" y="3641070"/>
            <a:ext cx="2949146" cy="33030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Regime de fornecimento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cxnSp>
        <p:nvCxnSpPr>
          <p:cNvPr id="18" name="Conector de Seta Reta 17"/>
          <p:cNvCxnSpPr/>
          <p:nvPr/>
        </p:nvCxnSpPr>
        <p:spPr>
          <a:xfrm>
            <a:off x="4988010" y="860459"/>
            <a:ext cx="535460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288323" y="104765"/>
            <a:ext cx="8081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Fase preparatória do processo licitatório – instrução - </a:t>
            </a:r>
            <a:r>
              <a:rPr kumimoji="0" lang="pt-BR" sz="1800" b="1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arts</a:t>
            </a:r>
            <a:r>
              <a:rPr kumimoji="0" lang="pt-BR" sz="1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. 18 </a:t>
            </a:r>
            <a:endParaRPr kumimoji="0" lang="pt-B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20" name="Retângulo Arredondado 19"/>
          <p:cNvSpPr/>
          <p:nvPr/>
        </p:nvSpPr>
        <p:spPr>
          <a:xfrm>
            <a:off x="5556420" y="1828800"/>
            <a:ext cx="2446639" cy="3122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Projeto básico ou executivo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Retângulo Arredondado 20"/>
          <p:cNvSpPr/>
          <p:nvPr/>
        </p:nvSpPr>
        <p:spPr>
          <a:xfrm>
            <a:off x="5556420" y="2686607"/>
            <a:ext cx="2446639" cy="36887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 dirty="0">
                <a:solidFill>
                  <a:prstClr val="black"/>
                </a:solidFill>
                <a:latin typeface="Garamond" panose="02020404030301010803" pitchFamily="18" charset="0"/>
              </a:rPr>
              <a:t>Momento da divulgação – ato motivado</a:t>
            </a:r>
          </a:p>
        </p:txBody>
      </p:sp>
      <p:sp>
        <p:nvSpPr>
          <p:cNvPr id="22" name="Retângulo Arredondado 21"/>
          <p:cNvSpPr/>
          <p:nvPr/>
        </p:nvSpPr>
        <p:spPr>
          <a:xfrm>
            <a:off x="5556419" y="3797643"/>
            <a:ext cx="2446639" cy="71669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Modalidade, critério de julgamento e modo de disputa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cxnSp>
        <p:nvCxnSpPr>
          <p:cNvPr id="31" name="Conector de Seta Reta 30"/>
          <p:cNvCxnSpPr>
            <a:stCxn id="14" idx="3"/>
          </p:cNvCxnSpPr>
          <p:nvPr/>
        </p:nvCxnSpPr>
        <p:spPr>
          <a:xfrm flipV="1">
            <a:off x="4988010" y="1235676"/>
            <a:ext cx="506628" cy="355286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/>
          <p:cNvCxnSpPr>
            <a:stCxn id="14" idx="3"/>
          </p:cNvCxnSpPr>
          <p:nvPr/>
        </p:nvCxnSpPr>
        <p:spPr>
          <a:xfrm>
            <a:off x="4988010" y="1590962"/>
            <a:ext cx="531340" cy="1541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/>
          <p:nvPr/>
        </p:nvCxnSpPr>
        <p:spPr>
          <a:xfrm>
            <a:off x="4988009" y="1590962"/>
            <a:ext cx="506629" cy="361406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>
            <a:stCxn id="15" idx="3"/>
          </p:cNvCxnSpPr>
          <p:nvPr/>
        </p:nvCxnSpPr>
        <p:spPr>
          <a:xfrm>
            <a:off x="4979767" y="2861894"/>
            <a:ext cx="543703" cy="1311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/>
          <p:cNvCxnSpPr>
            <a:stCxn id="9" idx="3"/>
          </p:cNvCxnSpPr>
          <p:nvPr/>
        </p:nvCxnSpPr>
        <p:spPr>
          <a:xfrm flipV="1">
            <a:off x="4988010" y="4193059"/>
            <a:ext cx="531340" cy="899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have Esquerda 39"/>
          <p:cNvSpPr/>
          <p:nvPr/>
        </p:nvSpPr>
        <p:spPr>
          <a:xfrm>
            <a:off x="1523993" y="576649"/>
            <a:ext cx="403661" cy="4186743"/>
          </a:xfrm>
          <a:prstGeom prst="leftBrac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55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71848" y="65902"/>
            <a:ext cx="811427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Do </a:t>
            </a:r>
            <a:r>
              <a:rPr lang="pt-BR" sz="1600" b="1" dirty="0">
                <a:solidFill>
                  <a:schemeClr val="tx1"/>
                </a:solidFill>
                <a:latin typeface="Garamond" panose="02020404030301010803" pitchFamily="18" charset="0"/>
              </a:rPr>
              <a:t>Processo de Contratação </a:t>
            </a:r>
            <a:r>
              <a:rPr lang="pt-BR" sz="1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Direta</a:t>
            </a:r>
          </a:p>
          <a:p>
            <a:endParaRPr lang="pt-BR" sz="2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pt-BR" sz="2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r>
              <a:rPr lang="pt-BR" b="1" dirty="0" smtClean="0">
                <a:latin typeface="Garamond" panose="02020404030301010803" pitchFamily="18" charset="0"/>
              </a:rPr>
              <a:t>Art</a:t>
            </a:r>
            <a:r>
              <a:rPr lang="pt-BR" b="1" dirty="0">
                <a:latin typeface="Garamond" panose="02020404030301010803" pitchFamily="18" charset="0"/>
              </a:rPr>
              <a:t>. 72</a:t>
            </a:r>
            <a:r>
              <a:rPr lang="pt-BR" dirty="0">
                <a:latin typeface="Garamond" panose="02020404030301010803" pitchFamily="18" charset="0"/>
              </a:rPr>
              <a:t>. O </a:t>
            </a:r>
            <a:r>
              <a:rPr lang="pt-BR" b="1" dirty="0">
                <a:latin typeface="Garamond" panose="02020404030301010803" pitchFamily="18" charset="0"/>
              </a:rPr>
              <a:t>processo de contratação direta</a:t>
            </a:r>
            <a:r>
              <a:rPr lang="pt-BR" dirty="0">
                <a:latin typeface="Garamond" panose="02020404030301010803" pitchFamily="18" charset="0"/>
              </a:rPr>
              <a:t>, que compreende os casos de inexigibilidade </a:t>
            </a:r>
            <a:r>
              <a:rPr lang="pt-BR" dirty="0" smtClean="0">
                <a:latin typeface="Garamond" panose="02020404030301010803" pitchFamily="18" charset="0"/>
              </a:rPr>
              <a:t>e de dispensa </a:t>
            </a:r>
            <a:r>
              <a:rPr lang="pt-BR" dirty="0">
                <a:latin typeface="Garamond" panose="02020404030301010803" pitchFamily="18" charset="0"/>
              </a:rPr>
              <a:t>de licitação, deverá ser instruído com os seguintes documentos:</a:t>
            </a:r>
            <a:endParaRPr lang="pt-BR" b="1" dirty="0" smtClean="0">
              <a:solidFill>
                <a:srgbClr val="6A7880"/>
              </a:solidFill>
              <a:latin typeface="Garamond" panose="02020404030301010803" pitchFamily="18" charset="0"/>
            </a:endParaRP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olagem Vertical 1"/>
          <p:cNvSpPr/>
          <p:nvPr/>
        </p:nvSpPr>
        <p:spPr>
          <a:xfrm>
            <a:off x="-32951" y="2107616"/>
            <a:ext cx="1787611" cy="1433384"/>
          </a:xfrm>
          <a:prstGeom prst="verticalScroll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>
                <a:solidFill>
                  <a:schemeClr val="tx1"/>
                </a:solidFill>
                <a:latin typeface="Garamond" pitchFamily="18" charset="0"/>
              </a:rPr>
              <a:t>PROCESSO DE CONTRATAÇÃO DIRETA</a:t>
            </a:r>
            <a:endParaRPr lang="pt-BR" sz="1200" b="1" kern="1200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4" name="Retângulo Arredondado 3"/>
          <p:cNvSpPr/>
          <p:nvPr/>
        </p:nvSpPr>
        <p:spPr>
          <a:xfrm>
            <a:off x="2248930" y="955589"/>
            <a:ext cx="2726724" cy="3871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>
                <a:solidFill>
                  <a:prstClr val="black"/>
                </a:solidFill>
                <a:latin typeface="Garamond" panose="02020404030301010803" pitchFamily="18" charset="0"/>
              </a:rPr>
              <a:t>Documento de formalização </a:t>
            </a:r>
            <a:r>
              <a:rPr lang="pt-BR" sz="1200" kern="1200">
                <a:solidFill>
                  <a:prstClr val="black"/>
                </a:solidFill>
                <a:latin typeface="Garamond" pitchFamily="18" charset="0"/>
              </a:rPr>
              <a:t>da demanda</a:t>
            </a:r>
            <a:endParaRPr lang="pt-BR" sz="1200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5" name="Retângulo Arredondado 4"/>
          <p:cNvSpPr/>
          <p:nvPr/>
        </p:nvSpPr>
        <p:spPr>
          <a:xfrm>
            <a:off x="2248930" y="1562647"/>
            <a:ext cx="2718486" cy="34599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>
                <a:solidFill>
                  <a:prstClr val="black"/>
                </a:solidFill>
                <a:latin typeface="Garamond" panose="02020404030301010803" pitchFamily="18" charset="0"/>
              </a:rPr>
              <a:t>Estimativa da despesa</a:t>
            </a:r>
            <a:endParaRPr lang="pt-BR" sz="1200" b="1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2248930" y="2287577"/>
            <a:ext cx="2726724" cy="3459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>
                <a:solidFill>
                  <a:prstClr val="black"/>
                </a:solidFill>
                <a:latin typeface="Garamond" panose="02020404030301010803" pitchFamily="18" charset="0"/>
              </a:rPr>
              <a:t>Parecer jurídico</a:t>
            </a:r>
            <a:endParaRPr lang="pt-BR" sz="1200" b="1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7" name="Retângulo Arredondado 6"/>
          <p:cNvSpPr/>
          <p:nvPr/>
        </p:nvSpPr>
        <p:spPr>
          <a:xfrm>
            <a:off x="2248929" y="2717216"/>
            <a:ext cx="2718487" cy="3212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kern="1200">
                <a:solidFill>
                  <a:prstClr val="black"/>
                </a:solidFill>
                <a:latin typeface="Garamond" panose="02020404030301010803" pitchFamily="18" charset="0"/>
              </a:rPr>
              <a:t>Previsão dos </a:t>
            </a:r>
            <a:r>
              <a:rPr lang="pt-BR" sz="1200" b="1" kern="1200">
                <a:solidFill>
                  <a:prstClr val="black"/>
                </a:solidFill>
                <a:latin typeface="Garamond" pitchFamily="18" charset="0"/>
              </a:rPr>
              <a:t>recursos orçamentários</a:t>
            </a:r>
            <a:endParaRPr lang="pt-BR" sz="1200" b="1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8" name="Retângulo Arredondado 7"/>
          <p:cNvSpPr/>
          <p:nvPr/>
        </p:nvSpPr>
        <p:spPr>
          <a:xfrm>
            <a:off x="2248929" y="3129108"/>
            <a:ext cx="2718487" cy="3459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kern="1200">
                <a:solidFill>
                  <a:prstClr val="black"/>
                </a:solidFill>
                <a:latin typeface="Garamond" panose="02020404030301010803" pitchFamily="18" charset="0"/>
              </a:rPr>
              <a:t>Requisitos de </a:t>
            </a:r>
            <a:r>
              <a:rPr lang="pt-BR" sz="1200" b="1" kern="1200">
                <a:solidFill>
                  <a:prstClr val="black"/>
                </a:solidFill>
                <a:latin typeface="Garamond" pitchFamily="18" charset="0"/>
              </a:rPr>
              <a:t>habilitação</a:t>
            </a:r>
            <a:r>
              <a:rPr lang="pt-BR" sz="1200" kern="1200">
                <a:solidFill>
                  <a:prstClr val="black"/>
                </a:solidFill>
                <a:latin typeface="Garamond" pitchFamily="18" charset="0"/>
              </a:rPr>
              <a:t> e </a:t>
            </a:r>
            <a:r>
              <a:rPr lang="pt-BR" sz="1200" b="1" kern="1200">
                <a:solidFill>
                  <a:prstClr val="black"/>
                </a:solidFill>
                <a:latin typeface="Garamond" pitchFamily="18" charset="0"/>
              </a:rPr>
              <a:t>qualificação</a:t>
            </a:r>
            <a:r>
              <a:rPr lang="pt-BR" sz="1200" kern="1200">
                <a:solidFill>
                  <a:prstClr val="black"/>
                </a:solidFill>
                <a:latin typeface="Garamond" pitchFamily="18" charset="0"/>
              </a:rPr>
              <a:t> mínimos</a:t>
            </a:r>
            <a:endParaRPr lang="pt-BR" sz="1200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9" name="Retângulo Arredondado 8"/>
          <p:cNvSpPr/>
          <p:nvPr/>
        </p:nvSpPr>
        <p:spPr>
          <a:xfrm>
            <a:off x="2248930" y="3534033"/>
            <a:ext cx="2718487" cy="3459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>
                <a:solidFill>
                  <a:prstClr val="black"/>
                </a:solidFill>
                <a:latin typeface="Garamond" panose="02020404030301010803" pitchFamily="18" charset="0"/>
              </a:rPr>
              <a:t>Razão da escolha </a:t>
            </a:r>
            <a:r>
              <a:rPr lang="pt-BR" sz="1200" kern="1200">
                <a:solidFill>
                  <a:prstClr val="black"/>
                </a:solidFill>
                <a:latin typeface="Garamond" pitchFamily="18" charset="0"/>
              </a:rPr>
              <a:t>do contratado</a:t>
            </a:r>
            <a:endParaRPr lang="pt-BR" sz="1200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10" name="Retângulo Arredondado 9"/>
          <p:cNvSpPr/>
          <p:nvPr/>
        </p:nvSpPr>
        <p:spPr>
          <a:xfrm>
            <a:off x="2248930" y="3970639"/>
            <a:ext cx="2726724" cy="3212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>
                <a:solidFill>
                  <a:prstClr val="black"/>
                </a:solidFill>
                <a:latin typeface="Garamond" panose="02020404030301010803" pitchFamily="18" charset="0"/>
              </a:rPr>
              <a:t>Justificativa de preço</a:t>
            </a:r>
            <a:endParaRPr lang="pt-BR" sz="1200" b="1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11" name="Retângulo Arredondado 10"/>
          <p:cNvSpPr/>
          <p:nvPr/>
        </p:nvSpPr>
        <p:spPr>
          <a:xfrm>
            <a:off x="2248930" y="4364782"/>
            <a:ext cx="2726724" cy="36246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>
                <a:solidFill>
                  <a:prstClr val="black"/>
                </a:solidFill>
                <a:latin typeface="Garamond" panose="02020404030301010803" pitchFamily="18" charset="0"/>
              </a:rPr>
              <a:t>Autorização</a:t>
            </a:r>
            <a:r>
              <a:rPr lang="pt-BR" sz="1200" kern="1200">
                <a:solidFill>
                  <a:prstClr val="black"/>
                </a:solidFill>
                <a:latin typeface="Garamond" pitchFamily="18" charset="0"/>
              </a:rPr>
              <a:t> da autoridade competente</a:t>
            </a:r>
            <a:endParaRPr lang="pt-BR" sz="1200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12" name="Retângulo Arredondado 11"/>
          <p:cNvSpPr/>
          <p:nvPr/>
        </p:nvSpPr>
        <p:spPr>
          <a:xfrm>
            <a:off x="5247503" y="934994"/>
            <a:ext cx="3772929" cy="42836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sz="1200" b="1" kern="1200" dirty="0">
                <a:solidFill>
                  <a:prstClr val="black"/>
                </a:solidFill>
                <a:latin typeface="Garamond" pitchFamily="18" charset="0"/>
              </a:rPr>
              <a:t>Se for o caso</a:t>
            </a:r>
            <a:r>
              <a:rPr lang="pt-BR" sz="1200" kern="1200" dirty="0">
                <a:solidFill>
                  <a:prstClr val="black"/>
                </a:solidFill>
                <a:latin typeface="Garamond" pitchFamily="18" charset="0"/>
              </a:rPr>
              <a:t>, Estudo técnico preliminar, análise de risco, termo de referência, projeto básico ou projeto executivo</a:t>
            </a:r>
          </a:p>
        </p:txBody>
      </p:sp>
      <p:sp>
        <p:nvSpPr>
          <p:cNvPr id="13" name="Retângulo Arredondado 12"/>
          <p:cNvSpPr/>
          <p:nvPr/>
        </p:nvSpPr>
        <p:spPr>
          <a:xfrm>
            <a:off x="5247503" y="1416907"/>
            <a:ext cx="3772929" cy="61783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 dirty="0">
                <a:solidFill>
                  <a:prstClr val="black"/>
                </a:solidFill>
                <a:latin typeface="Garamond" pitchFamily="18" charset="0"/>
              </a:rPr>
              <a:t>Art. 23 – PNCP,  contratações similares, </a:t>
            </a:r>
            <a:r>
              <a:rPr lang="pt-BR" sz="1200" kern="1200" dirty="0">
                <a:solidFill>
                  <a:prstClr val="black"/>
                </a:solidFill>
                <a:latin typeface="Garamond" pitchFamily="18" charset="0"/>
              </a:rPr>
              <a:t>publicação</a:t>
            </a:r>
            <a:r>
              <a:rPr lang="pt-BR" kern="1200" dirty="0">
                <a:solidFill>
                  <a:prstClr val="black"/>
                </a:solidFill>
                <a:latin typeface="Garamond" pitchFamily="18" charset="0"/>
              </a:rPr>
              <a:t> em mídia especializada,  mínimo 3 fornecedores,  base nacional de NF.</a:t>
            </a:r>
          </a:p>
        </p:txBody>
      </p:sp>
      <p:sp>
        <p:nvSpPr>
          <p:cNvPr id="14" name="Retângulo Arredondado 13"/>
          <p:cNvSpPr/>
          <p:nvPr/>
        </p:nvSpPr>
        <p:spPr>
          <a:xfrm>
            <a:off x="5247503" y="2287577"/>
            <a:ext cx="3220994" cy="3459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 dirty="0">
                <a:solidFill>
                  <a:prstClr val="black"/>
                </a:solidFill>
                <a:latin typeface="Garamond" pitchFamily="18" charset="0"/>
              </a:rPr>
              <a:t>Se for o caso, parecer técnico</a:t>
            </a:r>
          </a:p>
        </p:txBody>
      </p:sp>
      <p:sp>
        <p:nvSpPr>
          <p:cNvPr id="15" name="Retângulo Arredondado 14"/>
          <p:cNvSpPr/>
          <p:nvPr/>
        </p:nvSpPr>
        <p:spPr>
          <a:xfrm>
            <a:off x="5247503" y="2717216"/>
            <a:ext cx="3220994" cy="32127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itchFamily="18" charset="0"/>
              </a:rPr>
              <a:t>PLANEJAMENTO</a:t>
            </a:r>
            <a:endParaRPr lang="pt-BR" kern="1200" dirty="0">
              <a:solidFill>
                <a:prstClr val="black"/>
              </a:solidFill>
              <a:latin typeface="Garamond" pitchFamily="18" charset="0"/>
            </a:endParaRPr>
          </a:p>
        </p:txBody>
      </p:sp>
      <p:sp>
        <p:nvSpPr>
          <p:cNvPr id="16" name="Retângulo Arredondado 15"/>
          <p:cNvSpPr/>
          <p:nvPr/>
        </p:nvSpPr>
        <p:spPr>
          <a:xfrm>
            <a:off x="5247503" y="4187911"/>
            <a:ext cx="3138615" cy="68246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50851">
              <a:buClrTx/>
            </a:pPr>
            <a:r>
              <a:rPr lang="pt-BR" kern="1200">
                <a:solidFill>
                  <a:prstClr val="black"/>
                </a:solidFill>
                <a:latin typeface="Garamond" panose="02020404030301010803" pitchFamily="18" charset="0"/>
              </a:rPr>
              <a:t>O ato, bem como o extrato do contrato, deverá ser mantido à disposição do público em sítio eletrônico oficial</a:t>
            </a:r>
            <a:endParaRPr lang="pt-BR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  <p:cxnSp>
        <p:nvCxnSpPr>
          <p:cNvPr id="18" name="Conector de Seta Reta 17"/>
          <p:cNvCxnSpPr>
            <a:stCxn id="4" idx="3"/>
          </p:cNvCxnSpPr>
          <p:nvPr/>
        </p:nvCxnSpPr>
        <p:spPr>
          <a:xfrm flipV="1">
            <a:off x="4975654" y="1149178"/>
            <a:ext cx="271849" cy="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>
            <a:stCxn id="5" idx="3"/>
          </p:cNvCxnSpPr>
          <p:nvPr/>
        </p:nvCxnSpPr>
        <p:spPr>
          <a:xfrm>
            <a:off x="4967416" y="1735642"/>
            <a:ext cx="251249" cy="666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>
            <a:stCxn id="6" idx="3"/>
          </p:cNvCxnSpPr>
          <p:nvPr/>
        </p:nvCxnSpPr>
        <p:spPr>
          <a:xfrm>
            <a:off x="4975654" y="2460572"/>
            <a:ext cx="263610" cy="554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do 23"/>
          <p:cNvCxnSpPr>
            <a:endCxn id="15" idx="1"/>
          </p:cNvCxnSpPr>
          <p:nvPr/>
        </p:nvCxnSpPr>
        <p:spPr>
          <a:xfrm flipV="1">
            <a:off x="4975654" y="2877854"/>
            <a:ext cx="271849" cy="8543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>
            <a:stCxn id="11" idx="3"/>
            <a:endCxn id="16" idx="1"/>
          </p:cNvCxnSpPr>
          <p:nvPr/>
        </p:nvCxnSpPr>
        <p:spPr>
          <a:xfrm flipV="1">
            <a:off x="4975654" y="4529146"/>
            <a:ext cx="271849" cy="16869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have Esquerda 32"/>
          <p:cNvSpPr/>
          <p:nvPr/>
        </p:nvSpPr>
        <p:spPr>
          <a:xfrm>
            <a:off x="1783498" y="952258"/>
            <a:ext cx="436593" cy="3851190"/>
          </a:xfrm>
          <a:prstGeom prst="leftBrac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96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55372" y="296562"/>
            <a:ext cx="8781535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.</a:t>
            </a:r>
            <a:r>
              <a:rPr lang="pt-BR" dirty="0"/>
              <a:t> </a:t>
            </a:r>
          </a:p>
          <a:p>
            <a:pPr lvl="0" algn="just"/>
            <a:endParaRPr lang="pt-BR" b="1" dirty="0"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5372" y="121995"/>
            <a:ext cx="83459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23"/>
              </a:spcBef>
              <a:buClr>
                <a:srgbClr val="4F81BD"/>
              </a:buClr>
              <a:buSzPct val="70000"/>
            </a:pPr>
            <a:r>
              <a:rPr lang="pt-BR" sz="2000" b="1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rPr>
              <a:t>FASES DO PROCESSO LICITATÓRIO – ART. 17</a:t>
            </a:r>
          </a:p>
        </p:txBody>
      </p:sp>
      <p:sp>
        <p:nvSpPr>
          <p:cNvPr id="6" name="Seta para a Direita 5"/>
          <p:cNvSpPr/>
          <p:nvPr/>
        </p:nvSpPr>
        <p:spPr>
          <a:xfrm>
            <a:off x="99753" y="1288472"/>
            <a:ext cx="1729045" cy="598429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PREPARATÓRIA</a:t>
            </a:r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eta para a Direita 6"/>
          <p:cNvSpPr/>
          <p:nvPr/>
        </p:nvSpPr>
        <p:spPr>
          <a:xfrm>
            <a:off x="1886988" y="1246908"/>
            <a:ext cx="1712422" cy="681556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DIVULGAÇÃO DO EDITAL</a:t>
            </a:r>
            <a:endParaRPr lang="pt-BR" sz="12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Seta para a Direita 7"/>
          <p:cNvSpPr/>
          <p:nvPr/>
        </p:nvSpPr>
        <p:spPr>
          <a:xfrm>
            <a:off x="3677703" y="1213657"/>
            <a:ext cx="1651912" cy="748057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PROPOSTAS E LANCES</a:t>
            </a:r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5387711" y="1196943"/>
            <a:ext cx="1795549" cy="731521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JULGAMENTO</a:t>
            </a:r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Seta para a Direita 9"/>
          <p:cNvSpPr/>
          <p:nvPr/>
        </p:nvSpPr>
        <p:spPr>
          <a:xfrm>
            <a:off x="7241356" y="1196944"/>
            <a:ext cx="1788209" cy="689958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HABILITAÇÃO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1961803" y="2653267"/>
            <a:ext cx="1637607" cy="73152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RECURSO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  <a:latin typeface="Garamond" panose="02020404030301010803" pitchFamily="18" charset="0"/>
              </a:rPr>
              <a:t>(única)</a:t>
            </a:r>
            <a:endParaRPr lang="pt-BR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Seta para a Direita 11"/>
          <p:cNvSpPr/>
          <p:nvPr/>
        </p:nvSpPr>
        <p:spPr>
          <a:xfrm>
            <a:off x="3700228" y="2653266"/>
            <a:ext cx="1794485" cy="689956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HOMOLOGAÇÃO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706333" y="1856583"/>
            <a:ext cx="2642117" cy="696177"/>
          </a:xfrm>
          <a:prstGeom prst="rect">
            <a:avLst/>
          </a:prstGeom>
          <a:noFill/>
        </p:spPr>
        <p:txBody>
          <a:bodyPr wrap="square" lIns="95085" tIns="47542" rIns="95085" bIns="47542" rtlCol="0">
            <a:spAutoFit/>
          </a:bodyPr>
          <a:lstStyle/>
          <a:p>
            <a:pPr defTabSz="950851">
              <a:buClrTx/>
              <a:buFontTx/>
              <a:buNone/>
            </a:pPr>
            <a:r>
              <a:rPr lang="pt-BR" sz="1300" kern="1200" dirty="0">
                <a:solidFill>
                  <a:prstClr val="black"/>
                </a:solidFill>
                <a:latin typeface="Century Schoolbook"/>
                <a:ea typeface="+mn-ea"/>
                <a:cs typeface="+mn-cs"/>
              </a:rPr>
              <a:t>Inversão (ato motivado e </a:t>
            </a:r>
            <a:r>
              <a:rPr lang="pt-BR" sz="1300" kern="1200" dirty="0" smtClean="0">
                <a:solidFill>
                  <a:prstClr val="black"/>
                </a:solidFill>
                <a:latin typeface="Century Schoolbook"/>
                <a:ea typeface="+mn-ea"/>
                <a:cs typeface="+mn-cs"/>
              </a:rPr>
              <a:t>justificado, explicitação dos benefícios e previsão no edital)</a:t>
            </a:r>
            <a:endParaRPr lang="pt-BR" sz="1300" kern="1200" dirty="0">
              <a:solidFill>
                <a:prstClr val="black"/>
              </a:solidFill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Seta em Curva para a Esquerda 13"/>
          <p:cNvSpPr/>
          <p:nvPr/>
        </p:nvSpPr>
        <p:spPr>
          <a:xfrm rot="5400000">
            <a:off x="5488901" y="-75898"/>
            <a:ext cx="751456" cy="4729942"/>
          </a:xfrm>
          <a:prstGeom prst="curvedLef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34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41070" y="91440"/>
            <a:ext cx="8795838" cy="5652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b) </a:t>
            </a:r>
            <a:r>
              <a:rPr lang="pt-BR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Impulsão do procedimento licitatório</a:t>
            </a:r>
            <a:r>
              <a:rPr lang="pt-BR" dirty="0">
                <a:latin typeface="Garamond" panose="02020404030301010803" pitchFamily="18" charset="0"/>
              </a:rPr>
              <a:t/>
            </a:r>
            <a:br>
              <a:rPr lang="pt-BR" dirty="0">
                <a:latin typeface="Garamond" panose="02020404030301010803" pitchFamily="18" charset="0"/>
              </a:rPr>
            </a:br>
            <a:endParaRPr lang="pt-BR" sz="1600" b="1" dirty="0" smtClean="0">
              <a:solidFill>
                <a:srgbClr val="6A7880"/>
              </a:solidFill>
              <a:latin typeface="Garamond" panose="02020404030301010803" pitchFamily="18" charset="0"/>
            </a:endParaRPr>
          </a:p>
          <a:p>
            <a:pPr lvl="0" algn="just"/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A </a:t>
            </a:r>
            <a:r>
              <a:rPr lang="pt-BR" sz="1600" b="1" dirty="0">
                <a:solidFill>
                  <a:schemeClr val="tx1"/>
                </a:solidFill>
                <a:latin typeface="Garamond" panose="02020404030301010803" pitchFamily="18" charset="0"/>
              </a:rPr>
              <a:t>impulsão do procedimento licitatório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, no âmbito da Lei nº 14.133/2021, é a responsabilidade do </a:t>
            </a:r>
            <a:r>
              <a:rPr lang="pt-BR" sz="1600" b="1" dirty="0">
                <a:solidFill>
                  <a:schemeClr val="tx1"/>
                </a:solidFill>
                <a:latin typeface="Garamond" panose="02020404030301010803" pitchFamily="18" charset="0"/>
              </a:rPr>
              <a:t>agente de contratação.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 Este é o responsável por tomar decisões, acompanhar o andamento da licitação e garantir o bom desenvolvimento do processo. </a:t>
            </a:r>
            <a:r>
              <a:rPr lang="pt-BR" sz="1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Significa 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o avanço e a condução do processo de licitação, </a:t>
            </a:r>
            <a:r>
              <a:rPr lang="pt-BR" sz="16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desde o início até a homologação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, com o objetivo de </a:t>
            </a:r>
            <a:r>
              <a:rPr lang="pt-BR" sz="1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garantir seleção da contratação 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mais vantajosa para a A</a:t>
            </a:r>
            <a:r>
              <a:rPr lang="pt-BR" sz="1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dministração 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P</a:t>
            </a:r>
            <a:r>
              <a:rPr lang="pt-BR" sz="1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ública.</a:t>
            </a:r>
          </a:p>
          <a:p>
            <a:pPr lvl="0" algn="just"/>
            <a:endParaRPr lang="pt-BR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 algn="just"/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A impulsão do procedimento licitatório é um processo que envolve várias etapas e ações, que são coordenadas por um </a:t>
            </a:r>
            <a:r>
              <a:rPr lang="pt-BR" sz="1600" b="1" dirty="0">
                <a:solidFill>
                  <a:schemeClr val="tx1"/>
                </a:solidFill>
                <a:latin typeface="Garamond" panose="02020404030301010803" pitchFamily="18" charset="0"/>
              </a:rPr>
              <a:t>agente de contratação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. Esse agente é responsável por tomar decisões, acompanhar o trâmite da licitação e dar impulso ao processo, garantindo que o certame siga seu curso de forma regular e transparente. </a:t>
            </a:r>
            <a:endParaRPr lang="pt-BR" sz="16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 algn="just"/>
            <a:endParaRPr lang="pt-BR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 algn="just"/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A impulsão do procedimento licitatório é fundamental para garantir a </a:t>
            </a:r>
            <a:r>
              <a:rPr lang="pt-BR" sz="1600" b="1" dirty="0">
                <a:solidFill>
                  <a:schemeClr val="tx1"/>
                </a:solidFill>
                <a:latin typeface="Garamond" panose="02020404030301010803" pitchFamily="18" charset="0"/>
              </a:rPr>
              <a:t>legalidade, a transparência e a economicidade </a:t>
            </a:r>
            <a:r>
              <a:rPr lang="pt-BR" sz="1600" dirty="0">
                <a:solidFill>
                  <a:schemeClr val="tx1"/>
                </a:solidFill>
                <a:latin typeface="Garamond" panose="02020404030301010803" pitchFamily="18" charset="0"/>
              </a:rPr>
              <a:t>das contratações públicas. Ao seguir os passos do processo de licitação de forma correta, a administração pública garante que a melhor proposta seja selecionada, trazendo mais benefícios para a sociedade. </a:t>
            </a:r>
            <a:endParaRPr lang="pt-BR" sz="16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 algn="just"/>
            <a:endParaRPr lang="pt-BR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 algn="just"/>
            <a:endParaRPr lang="pt-BR" b="1" dirty="0" smtClean="0">
              <a:latin typeface="Garamond" panose="02020404030301010803" pitchFamily="18" charset="0"/>
            </a:endParaRPr>
          </a:p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75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7979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/>
          <p:cNvSpPr/>
          <p:nvPr/>
        </p:nvSpPr>
        <p:spPr>
          <a:xfrm>
            <a:off x="255372" y="296562"/>
            <a:ext cx="87815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BR" b="1" dirty="0">
              <a:latin typeface="Garamond" panose="02020404030301010803" pitchFamily="18" charset="0"/>
            </a:endParaRPr>
          </a:p>
          <a:p>
            <a:pPr lvl="0"/>
            <a:r>
              <a:rPr lang="pt-BR" b="1" dirty="0">
                <a:latin typeface="Garamond" panose="02020404030301010803" pitchFamily="18" charset="0"/>
              </a:rPr>
              <a:t/>
            </a:r>
            <a:br>
              <a:rPr lang="pt-BR" b="1" dirty="0">
                <a:latin typeface="Garamond" panose="02020404030301010803" pitchFamily="18" charset="0"/>
              </a:rPr>
            </a:br>
            <a:endParaRPr lang="pt-BR" sz="1600" b="1" dirty="0">
              <a:highlight>
                <a:srgbClr val="FFFFFF"/>
              </a:highligh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74074" y="169750"/>
            <a:ext cx="84706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latin typeface="Garamond" panose="02020404030301010803" pitchFamily="18" charset="0"/>
              </a:rPr>
              <a:t>c) Tomada de decisões, coordenação do trâmite da licitação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55372" y="569861"/>
            <a:ext cx="8522868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b="1" dirty="0" smtClean="0">
                <a:latin typeface="Garamond" panose="02020404030301010803" pitchFamily="18" charset="0"/>
              </a:rPr>
              <a:t>Lei 14.133/21 - Art</a:t>
            </a:r>
            <a:r>
              <a:rPr lang="pt-BR" sz="1600" b="1" dirty="0">
                <a:latin typeface="Garamond" panose="02020404030301010803" pitchFamily="18" charset="0"/>
              </a:rPr>
              <a:t>. 8º </a:t>
            </a:r>
            <a:r>
              <a:rPr lang="pt-BR" sz="1600" dirty="0">
                <a:latin typeface="Garamond" panose="02020404030301010803" pitchFamily="18" charset="0"/>
              </a:rPr>
              <a:t>A licitação será conduzida por </a:t>
            </a:r>
            <a:r>
              <a:rPr lang="pt-BR" sz="1600" b="1" dirty="0">
                <a:latin typeface="Garamond" panose="02020404030301010803" pitchFamily="18" charset="0"/>
              </a:rPr>
              <a:t>agente de contratação</a:t>
            </a:r>
            <a:r>
              <a:rPr lang="pt-BR" sz="1600" dirty="0">
                <a:latin typeface="Garamond" panose="02020404030301010803" pitchFamily="18" charset="0"/>
              </a:rPr>
              <a:t>, pessoa designada pela </a:t>
            </a:r>
            <a:r>
              <a:rPr lang="pt-BR" sz="1600" dirty="0" smtClean="0">
                <a:latin typeface="Garamond" panose="02020404030301010803" pitchFamily="18" charset="0"/>
              </a:rPr>
              <a:t>autoridade competente</a:t>
            </a:r>
            <a:r>
              <a:rPr lang="pt-BR" sz="1600" dirty="0">
                <a:latin typeface="Garamond" panose="02020404030301010803" pitchFamily="18" charset="0"/>
              </a:rPr>
              <a:t>, entre servidores efetivos ou empregados públicos dos quadros permanentes </a:t>
            </a:r>
            <a:r>
              <a:rPr lang="pt-BR" sz="1600" dirty="0" smtClean="0">
                <a:latin typeface="Garamond" panose="02020404030301010803" pitchFamily="18" charset="0"/>
              </a:rPr>
              <a:t>da Administração </a:t>
            </a:r>
            <a:r>
              <a:rPr lang="pt-BR" sz="1600" dirty="0">
                <a:latin typeface="Garamond" panose="02020404030301010803" pitchFamily="18" charset="0"/>
              </a:rPr>
              <a:t>Pública, para tomar decisões, acompanhar o trâmite da licitação, dar impulso </a:t>
            </a:r>
            <a:r>
              <a:rPr lang="pt-BR" sz="1600" dirty="0" smtClean="0">
                <a:latin typeface="Garamond" panose="02020404030301010803" pitchFamily="18" charset="0"/>
              </a:rPr>
              <a:t>ao procedimento </a:t>
            </a:r>
            <a:r>
              <a:rPr lang="pt-BR" sz="1600" dirty="0">
                <a:latin typeface="Garamond" panose="02020404030301010803" pitchFamily="18" charset="0"/>
              </a:rPr>
              <a:t>licitatório e executar quaisquer outras atividades necessárias ao bom andamento </a:t>
            </a:r>
            <a:r>
              <a:rPr lang="pt-BR" sz="1600" dirty="0" smtClean="0">
                <a:latin typeface="Garamond" panose="02020404030301010803" pitchFamily="18" charset="0"/>
              </a:rPr>
              <a:t>do certame </a:t>
            </a:r>
            <a:r>
              <a:rPr lang="pt-BR" sz="1600" dirty="0">
                <a:latin typeface="Garamond" panose="02020404030301010803" pitchFamily="18" charset="0"/>
              </a:rPr>
              <a:t>até a homologação</a:t>
            </a:r>
            <a:r>
              <a:rPr lang="pt-BR" sz="1600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600" dirty="0">
              <a:latin typeface="Garamond" panose="02020404030301010803" pitchFamily="18" charset="0"/>
            </a:endParaRPr>
          </a:p>
          <a:p>
            <a:pPr algn="just"/>
            <a:r>
              <a:rPr lang="pt-BR" sz="1600" b="1" dirty="0">
                <a:latin typeface="Garamond" panose="02020404030301010803" pitchFamily="18" charset="0"/>
              </a:rPr>
              <a:t>§ 1º </a:t>
            </a:r>
            <a:r>
              <a:rPr lang="pt-BR" sz="1600" dirty="0">
                <a:latin typeface="Garamond" panose="02020404030301010803" pitchFamily="18" charset="0"/>
              </a:rPr>
              <a:t>O agente de contratação será </a:t>
            </a:r>
            <a:r>
              <a:rPr lang="pt-BR" sz="1600" b="1" dirty="0">
                <a:latin typeface="Garamond" panose="02020404030301010803" pitchFamily="18" charset="0"/>
              </a:rPr>
              <a:t>auxiliado por equipe de apoio </a:t>
            </a:r>
            <a:r>
              <a:rPr lang="pt-BR" sz="1600" dirty="0">
                <a:latin typeface="Garamond" panose="02020404030301010803" pitchFamily="18" charset="0"/>
              </a:rPr>
              <a:t>e responderá </a:t>
            </a:r>
            <a:r>
              <a:rPr lang="pt-BR" sz="1600" dirty="0" smtClean="0">
                <a:latin typeface="Garamond" panose="02020404030301010803" pitchFamily="18" charset="0"/>
              </a:rPr>
              <a:t>individualmente pelos </a:t>
            </a:r>
            <a:r>
              <a:rPr lang="pt-BR" sz="1600" dirty="0">
                <a:latin typeface="Garamond" panose="02020404030301010803" pitchFamily="18" charset="0"/>
              </a:rPr>
              <a:t>atos que praticar, salvo quando induzido a erro pela atuação da equipe</a:t>
            </a:r>
            <a:r>
              <a:rPr lang="pt-BR" sz="1600" dirty="0" smtClean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600" dirty="0">
              <a:latin typeface="Garamond" panose="02020404030301010803" pitchFamily="18" charset="0"/>
            </a:endParaRPr>
          </a:p>
          <a:p>
            <a:pPr algn="just"/>
            <a:r>
              <a:rPr lang="pt-BR" sz="1600" b="1" dirty="0">
                <a:latin typeface="Garamond" panose="02020404030301010803" pitchFamily="18" charset="0"/>
              </a:rPr>
              <a:t>§ 2º </a:t>
            </a:r>
            <a:r>
              <a:rPr lang="pt-BR" sz="1600" dirty="0">
                <a:latin typeface="Garamond" panose="02020404030301010803" pitchFamily="18" charset="0"/>
              </a:rPr>
              <a:t>Em licitação que envolva </a:t>
            </a:r>
            <a:r>
              <a:rPr lang="pt-BR" sz="1600" b="1" dirty="0">
                <a:latin typeface="Garamond" panose="02020404030301010803" pitchFamily="18" charset="0"/>
              </a:rPr>
              <a:t>bens ou serviços especiais</a:t>
            </a:r>
            <a:r>
              <a:rPr lang="pt-BR" sz="1600" dirty="0">
                <a:latin typeface="Garamond" panose="02020404030301010803" pitchFamily="18" charset="0"/>
              </a:rPr>
              <a:t>, desde que observados os </a:t>
            </a:r>
            <a:r>
              <a:rPr lang="pt-BR" sz="1600" dirty="0" smtClean="0">
                <a:latin typeface="Garamond" panose="02020404030301010803" pitchFamily="18" charset="0"/>
              </a:rPr>
              <a:t>requisitos estabelecidos </a:t>
            </a:r>
            <a:r>
              <a:rPr lang="pt-BR" sz="1600" dirty="0">
                <a:latin typeface="Garamond" panose="02020404030301010803" pitchFamily="18" charset="0"/>
              </a:rPr>
              <a:t>no art. 7º desta Lei, o agente de contratação </a:t>
            </a:r>
            <a:r>
              <a:rPr lang="pt-BR" sz="1600" b="1" dirty="0">
                <a:latin typeface="Garamond" panose="02020404030301010803" pitchFamily="18" charset="0"/>
              </a:rPr>
              <a:t>poderá ser substituído por </a:t>
            </a:r>
            <a:r>
              <a:rPr lang="pt-BR" sz="1600" b="1" dirty="0" smtClean="0">
                <a:latin typeface="Garamond" panose="02020404030301010803" pitchFamily="18" charset="0"/>
              </a:rPr>
              <a:t>comissão de </a:t>
            </a:r>
            <a:r>
              <a:rPr lang="pt-BR" sz="1600" b="1" dirty="0">
                <a:latin typeface="Garamond" panose="02020404030301010803" pitchFamily="18" charset="0"/>
              </a:rPr>
              <a:t>contratação </a:t>
            </a:r>
            <a:r>
              <a:rPr lang="pt-BR" sz="1600" dirty="0">
                <a:latin typeface="Garamond" panose="02020404030301010803" pitchFamily="18" charset="0"/>
              </a:rPr>
              <a:t>formada por, no mínimo, 3 (três) membros, que responderão solidariamente </a:t>
            </a:r>
            <a:r>
              <a:rPr lang="pt-BR" sz="1600" dirty="0" smtClean="0">
                <a:latin typeface="Garamond" panose="02020404030301010803" pitchFamily="18" charset="0"/>
              </a:rPr>
              <a:t>por todos </a:t>
            </a:r>
            <a:r>
              <a:rPr lang="pt-BR" sz="1600" dirty="0">
                <a:latin typeface="Garamond" panose="02020404030301010803" pitchFamily="18" charset="0"/>
              </a:rPr>
              <a:t>os atos praticados pela comissão, ressalvado o membro que expressar posição </a:t>
            </a:r>
            <a:r>
              <a:rPr lang="pt-BR" sz="1600" dirty="0" smtClean="0">
                <a:latin typeface="Garamond" panose="02020404030301010803" pitchFamily="18" charset="0"/>
              </a:rPr>
              <a:t>individual divergente </a:t>
            </a:r>
            <a:r>
              <a:rPr lang="pt-BR" sz="1600" dirty="0">
                <a:latin typeface="Garamond" panose="02020404030301010803" pitchFamily="18" charset="0"/>
              </a:rPr>
              <a:t>fundamentada e registrada em ata lavrada na reunião em que houver sido tomada </a:t>
            </a:r>
            <a:r>
              <a:rPr lang="pt-BR" sz="1600" dirty="0" smtClean="0">
                <a:latin typeface="Garamond" panose="02020404030301010803" pitchFamily="18" charset="0"/>
              </a:rPr>
              <a:t>a decisão</a:t>
            </a:r>
            <a:r>
              <a:rPr lang="pt-BR" sz="1600" dirty="0">
                <a:latin typeface="Garamond" panose="02020404030301010803" pitchFamily="18" charset="0"/>
              </a:rPr>
              <a:t>.</a:t>
            </a:r>
          </a:p>
          <a:p>
            <a:pPr algn="just"/>
            <a:endParaRPr lang="pt-BR" sz="1300" dirty="0">
              <a:latin typeface="Calibri" panose="020F05020202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305099" y="2718689"/>
            <a:ext cx="64589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027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